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28"/>
  </p:notesMasterIdLst>
  <p:sldIdLst>
    <p:sldId id="334" r:id="rId2"/>
    <p:sldId id="335" r:id="rId3"/>
    <p:sldId id="336" r:id="rId4"/>
    <p:sldId id="337" r:id="rId5"/>
    <p:sldId id="338" r:id="rId6"/>
    <p:sldId id="339" r:id="rId7"/>
    <p:sldId id="345" r:id="rId8"/>
    <p:sldId id="340" r:id="rId9"/>
    <p:sldId id="346" r:id="rId10"/>
    <p:sldId id="341" r:id="rId11"/>
    <p:sldId id="342" r:id="rId12"/>
    <p:sldId id="343" r:id="rId13"/>
    <p:sldId id="324" r:id="rId14"/>
    <p:sldId id="325" r:id="rId15"/>
    <p:sldId id="313" r:id="rId16"/>
    <p:sldId id="288" r:id="rId17"/>
    <p:sldId id="309" r:id="rId18"/>
    <p:sldId id="327" r:id="rId19"/>
    <p:sldId id="328" r:id="rId20"/>
    <p:sldId id="326" r:id="rId21"/>
    <p:sldId id="289" r:id="rId22"/>
    <p:sldId id="344" r:id="rId23"/>
    <p:sldId id="300" r:id="rId24"/>
    <p:sldId id="305" r:id="rId25"/>
    <p:sldId id="295" r:id="rId26"/>
    <p:sldId id="333" r:id="rId27"/>
  </p:sldIdLst>
  <p:sldSz cx="9144000" cy="6858000" type="screen4x3"/>
  <p:notesSz cx="6797675" cy="987425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960" autoAdjust="0"/>
    <p:restoredTop sz="94660"/>
  </p:normalViewPr>
  <p:slideViewPr>
    <p:cSldViewPr>
      <p:cViewPr varScale="1">
        <p:scale>
          <a:sx n="73" d="100"/>
          <a:sy n="73" d="100"/>
        </p:scale>
        <p:origin x="123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EFA529-EA1C-4EAE-A817-D7542786F7E4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36BAF4-E884-4998-AB43-56701B7C17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781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1D4346-8AEF-4ED8-83D2-D9FD65D4E1CE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98975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4020E0-4E06-48A8-9A6F-2AF60C170E64}" type="datetimeFigureOut">
              <a:rPr lang="fa-IR" smtClean="0"/>
              <a:pPr/>
              <a:t>27/10/1443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3B0BDEE-65B3-4FE8-9B97-D7D638D81ED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020E0-4E06-48A8-9A6F-2AF60C170E64}" type="datetimeFigureOut">
              <a:rPr lang="fa-IR" smtClean="0"/>
              <a:pPr/>
              <a:t>27/10/1443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0BDEE-65B3-4FE8-9B97-D7D638D81ED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020E0-4E06-48A8-9A6F-2AF60C170E64}" type="datetimeFigureOut">
              <a:rPr lang="fa-IR" smtClean="0"/>
              <a:pPr/>
              <a:t>27/10/1443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0BDEE-65B3-4FE8-9B97-D7D638D81ED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020E0-4E06-48A8-9A6F-2AF60C170E64}" type="datetimeFigureOut">
              <a:rPr lang="fa-IR" smtClean="0"/>
              <a:pPr/>
              <a:t>27/10/1443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0BDEE-65B3-4FE8-9B97-D7D638D81ED2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020E0-4E06-48A8-9A6F-2AF60C170E64}" type="datetimeFigureOut">
              <a:rPr lang="fa-IR" smtClean="0"/>
              <a:pPr/>
              <a:t>27/10/1443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0BDEE-65B3-4FE8-9B97-D7D638D81ED2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020E0-4E06-48A8-9A6F-2AF60C170E64}" type="datetimeFigureOut">
              <a:rPr lang="fa-IR" smtClean="0"/>
              <a:pPr/>
              <a:t>27/10/1443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0BDEE-65B3-4FE8-9B97-D7D638D81ED2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020E0-4E06-48A8-9A6F-2AF60C170E64}" type="datetimeFigureOut">
              <a:rPr lang="fa-IR" smtClean="0"/>
              <a:pPr/>
              <a:t>27/10/1443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0BDEE-65B3-4FE8-9B97-D7D638D81ED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020E0-4E06-48A8-9A6F-2AF60C170E64}" type="datetimeFigureOut">
              <a:rPr lang="fa-IR" smtClean="0"/>
              <a:pPr/>
              <a:t>27/10/1443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0BDEE-65B3-4FE8-9B97-D7D638D81ED2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020E0-4E06-48A8-9A6F-2AF60C170E64}" type="datetimeFigureOut">
              <a:rPr lang="fa-IR" smtClean="0"/>
              <a:pPr/>
              <a:t>27/10/1443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0BDEE-65B3-4FE8-9B97-D7D638D81ED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D4020E0-4E06-48A8-9A6F-2AF60C170E64}" type="datetimeFigureOut">
              <a:rPr lang="fa-IR" smtClean="0"/>
              <a:pPr/>
              <a:t>27/10/1443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0BDEE-65B3-4FE8-9B97-D7D638D81ED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4020E0-4E06-48A8-9A6F-2AF60C170E64}" type="datetimeFigureOut">
              <a:rPr lang="fa-IR" smtClean="0"/>
              <a:pPr/>
              <a:t>27/10/1443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3B0BDEE-65B3-4FE8-9B97-D7D638D81ED2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4020E0-4E06-48A8-9A6F-2AF60C170E64}" type="datetimeFigureOut">
              <a:rPr lang="fa-IR" smtClean="0"/>
              <a:pPr/>
              <a:t>27/10/1443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3B0BDEE-65B3-4FE8-9B97-D7D638D81ED2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743206" y="5276771"/>
            <a:ext cx="39456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1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azanin"/>
                <a:ea typeface="+mn-ea"/>
                <a:cs typeface="B Nazanin" pitchFamily="2" charset="-78"/>
              </a:rPr>
              <a:t>     مدير عامل/ ایده پرداز اصلی طرح:</a:t>
            </a:r>
          </a:p>
          <a:p>
            <a:pPr marL="0" marR="0" lvl="0" indent="0" algn="ctr" defTabSz="914400" rtl="1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azanin"/>
              <a:ea typeface="+mn-ea"/>
              <a:cs typeface="Nazanin" pitchFamily="2" charset="-78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39031" y="3645743"/>
            <a:ext cx="691276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azanin"/>
                <a:ea typeface="+mn-ea"/>
                <a:cs typeface="B Nazanin" pitchFamily="2" charset="-78"/>
              </a:rPr>
              <a:t>نام محصول/ ایده :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azanin"/>
              <a:ea typeface="+mn-ea"/>
              <a:cs typeface="Nazanin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14414" y="714356"/>
            <a:ext cx="69127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B Nazanin" pitchFamily="2" charset="-78"/>
              </a:rPr>
              <a:t>    </a:t>
            </a:r>
            <a:r>
              <a:rPr kumimoji="0" lang="fa-IR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B Nazanin" pitchFamily="2" charset="-78"/>
              </a:rPr>
              <a:t>فرم پذیرش مرکز </a:t>
            </a:r>
            <a:r>
              <a:rPr kumimoji="0" lang="fa-IR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B Nazanin" pitchFamily="2" charset="-78"/>
              </a:rPr>
              <a:t>رشد 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B Nazanin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3200" b="1" dirty="0" smtClean="0">
                <a:solidFill>
                  <a:prstClr val="black"/>
                </a:solidFill>
                <a:latin typeface="Lucida Sans Unicode"/>
                <a:cs typeface="B Nazanin" pitchFamily="2" charset="-78"/>
              </a:rPr>
              <a:t>دانشکده فنی و حرفه ای شهید باهنر</a:t>
            </a:r>
            <a:endParaRPr kumimoji="0" lang="fa-IR" sz="3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988020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fa-IR" sz="3200" dirty="0" smtClean="0">
                <a:solidFill>
                  <a:schemeClr val="tx1"/>
                </a:solidFill>
                <a:effectLst/>
                <a:cs typeface="B Nazanin" pitchFamily="2" charset="-78"/>
              </a:rPr>
              <a:t>عكس و يا فيلم نمونه محصول(اختیاری)</a:t>
            </a:r>
            <a:endParaRPr lang="fa-IR" sz="3200" dirty="0">
              <a:solidFill>
                <a:schemeClr val="tx1"/>
              </a:solidFill>
              <a:effectLst/>
              <a:cs typeface="B Nazanin" pitchFamily="2" charset="-78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39552" y="1268760"/>
            <a:ext cx="8136904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328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2000" dirty="0">
                <a:cs typeface="B Nazanin" pitchFamily="2" charset="-78"/>
              </a:rPr>
              <a:t>توجیه اقتصادی اجرای طرح (مواردی مانند: رفع چه نیاز یا مشکلی در جامعه، بهبود کیفیت زندگی از چه نظر، تسهیل فرآیند صنعتی، ....)</a:t>
            </a:r>
          </a:p>
          <a:p>
            <a:pPr>
              <a:buNone/>
            </a:pPr>
            <a:endParaRPr lang="fa-IR" sz="2000" dirty="0" smtClean="0">
              <a:cs typeface="B Nazanin" pitchFamily="2" charset="-78"/>
            </a:endParaRPr>
          </a:p>
          <a:p>
            <a:r>
              <a:rPr lang="fa-IR" sz="2000" dirty="0" smtClean="0">
                <a:cs typeface="B Nazanin" pitchFamily="2" charset="-78"/>
              </a:rPr>
              <a:t>هسته برای مشتریان مزبور چه ارزشی خلق و ارائه می کند که موجب جذب آنها می شود ؟</a:t>
            </a:r>
          </a:p>
          <a:p>
            <a:endParaRPr lang="fa-IR" sz="2000" dirty="0" smtClean="0">
              <a:cs typeface="B Nazanin" pitchFamily="2" charset="-78"/>
            </a:endParaRPr>
          </a:p>
          <a:p>
            <a:r>
              <a:rPr lang="fa-IR" sz="2000" dirty="0" smtClean="0">
                <a:cs typeface="B Nazanin" pitchFamily="2" charset="-78"/>
              </a:rPr>
              <a:t>روش کسب درآمد هسته چیست؟ (فروش محصول/خدمات/فروش دانش فنی/...)</a:t>
            </a:r>
          </a:p>
          <a:p>
            <a:endParaRPr lang="fa-IR" sz="2000" dirty="0">
              <a:cs typeface="B Nazanin" pitchFamily="2" charset="-78"/>
            </a:endParaRPr>
          </a:p>
          <a:p>
            <a:pPr marL="109728" indent="0">
              <a:buNone/>
            </a:pPr>
            <a:endParaRPr lang="fa-IR" sz="2000" dirty="0" smtClean="0">
              <a:cs typeface="B Nazanin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3200" dirty="0" smtClean="0">
                <a:solidFill>
                  <a:schemeClr val="tx1"/>
                </a:solidFill>
                <a:effectLst/>
                <a:cs typeface="Nazanin" pitchFamily="2" charset="-78"/>
              </a:rPr>
              <a:t>مدل کسب و کار</a:t>
            </a:r>
            <a:r>
              <a:rPr lang="fa-IR" sz="3200" dirty="0" smtClean="0">
                <a:solidFill>
                  <a:schemeClr val="tx1"/>
                </a:solidFill>
                <a:cs typeface="B Nazanin" pitchFamily="2" charset="-78"/>
              </a:rPr>
              <a:t> </a:t>
            </a:r>
            <a:r>
              <a:rPr lang="fa-IR" sz="2000" dirty="0" smtClean="0">
                <a:solidFill>
                  <a:schemeClr val="tx1"/>
                </a:solidFill>
                <a:effectLst/>
                <a:cs typeface="B Nazanin" pitchFamily="2" charset="-78"/>
              </a:rPr>
              <a:t>(ترجیحا حداکثر در 4 اسلاید)</a:t>
            </a:r>
            <a:endParaRPr lang="fa-IR" sz="3200" dirty="0" smtClean="0">
              <a:solidFill>
                <a:schemeClr val="tx1"/>
              </a:solidFill>
              <a:effectLst/>
              <a:cs typeface="Nazanin" pitchFamily="2" charset="-78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39552" y="1268760"/>
            <a:ext cx="8136904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90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2000" dirty="0" smtClean="0">
                <a:cs typeface="B Nazanin" pitchFamily="2" charset="-78"/>
              </a:rPr>
              <a:t>مشتریان محصول و یا خدمات تولیدی هسته چه کسانی هستند و چه وی‍ژگی ها ، نیازها و علائقی دارند؟</a:t>
            </a:r>
          </a:p>
          <a:p>
            <a:r>
              <a:rPr lang="fa-IR" sz="2000" dirty="0" smtClean="0">
                <a:cs typeface="B Nazanin" pitchFamily="2" charset="-78"/>
              </a:rPr>
              <a:t> حجم بازار را چقدر براورد می کنید و چگونه این براورد انجام شده است؟</a:t>
            </a:r>
          </a:p>
          <a:p>
            <a:r>
              <a:rPr lang="fa-IR" sz="2000" dirty="0" smtClean="0">
                <a:cs typeface="B Nazanin" pitchFamily="2" charset="-78"/>
              </a:rPr>
              <a:t>استراتژی ورود به بازار و روند رشد آن را چگونه براورد می کنید؟</a:t>
            </a:r>
          </a:p>
          <a:p>
            <a:r>
              <a:rPr lang="fa-IR" sz="2000" dirty="0" smtClean="0">
                <a:cs typeface="B Nazanin" pitchFamily="2" charset="-78"/>
              </a:rPr>
              <a:t> رقبای داخلی و خارجی را معرفی کنید.</a:t>
            </a:r>
          </a:p>
          <a:p>
            <a:r>
              <a:rPr lang="fa-IR" sz="2000" dirty="0" smtClean="0">
                <a:cs typeface="B Nazanin" pitchFamily="2" charset="-78"/>
              </a:rPr>
              <a:t> استراتژی قیمت گذاری و مزیت رقابتی شما در مقابل رقبا چیست؟ </a:t>
            </a:r>
          </a:p>
          <a:p>
            <a:pPr>
              <a:buNone/>
            </a:pPr>
            <a:endParaRPr lang="fa-IR" sz="2000" dirty="0">
              <a:cs typeface="B Nazanin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3200" dirty="0" smtClean="0">
                <a:solidFill>
                  <a:schemeClr val="tx1"/>
                </a:solidFill>
                <a:effectLst/>
                <a:cs typeface="B Nazanin" pitchFamily="2" charset="-78"/>
              </a:rPr>
              <a:t>بازار هدف، رقبا، استراتژی رقابتی</a:t>
            </a:r>
            <a:r>
              <a:rPr lang="fa-IR" sz="3200" dirty="0" smtClean="0">
                <a:solidFill>
                  <a:schemeClr val="tx1"/>
                </a:solidFill>
                <a:cs typeface="B Nazanin" pitchFamily="2" charset="-78"/>
              </a:rPr>
              <a:t> </a:t>
            </a:r>
            <a:r>
              <a:rPr lang="fa-IR" sz="2000" dirty="0" smtClean="0">
                <a:solidFill>
                  <a:schemeClr val="tx1"/>
                </a:solidFill>
                <a:effectLst/>
                <a:cs typeface="B Nazanin" pitchFamily="2" charset="-78"/>
              </a:rPr>
              <a:t>(ترجیحا حداکثر در5 اسلاید)</a:t>
            </a:r>
            <a:endParaRPr lang="fa-IR" sz="2800" dirty="0" smtClean="0">
              <a:solidFill>
                <a:schemeClr val="tx1"/>
              </a:solidFill>
              <a:effectLst/>
              <a:cs typeface="B Nazanin" pitchFamily="2" charset="-78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39552" y="1268760"/>
            <a:ext cx="8136904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970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3543326"/>
              </p:ext>
            </p:extLst>
          </p:nvPr>
        </p:nvGraphicFramePr>
        <p:xfrm>
          <a:off x="606890" y="4509120"/>
          <a:ext cx="8229600" cy="1483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fa-IR" sz="1800" b="0" i="0" u="none" strike="noStrike" kern="1200" dirty="0" smtClean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مکان</a:t>
                      </a:r>
                      <a:endParaRPr lang="fa-IR" sz="18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fa-IR" sz="18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تعداد نمونه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fa-IR" sz="18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هزينه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fa-IR" sz="1400" b="0" i="0" u="none" strike="noStrike" kern="1200" dirty="0" smtClean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جمع</a:t>
                      </a:r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0172" y="163320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fa-IR" sz="3200" b="1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Nazanin" pitchFamily="2" charset="-78"/>
              </a:rPr>
              <a:t>برآورد هزينه </a:t>
            </a:r>
            <a:r>
              <a:rPr lang="fa-IR" sz="3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Nazanin" pitchFamily="2" charset="-78"/>
              </a:rPr>
              <a:t>های</a:t>
            </a:r>
            <a:r>
              <a:rPr lang="fa-IR" sz="3200" dirty="0"/>
              <a:t>** </a:t>
            </a:r>
            <a:r>
              <a:rPr lang="fa-IR" sz="3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Nazanin" pitchFamily="2" charset="-78"/>
              </a:rPr>
              <a:t>شرکت</a:t>
            </a:r>
            <a:br>
              <a:rPr lang="fa-IR" sz="3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Nazanin" pitchFamily="2" charset="-78"/>
              </a:rPr>
            </a:br>
            <a:r>
              <a:rPr lang="fa-IR" sz="2400" b="1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Nazanin" pitchFamily="2" charset="-78"/>
              </a:rPr>
              <a:t>(طی 3 سال به صورت جداول جداگانه برای هر سال)</a:t>
            </a:r>
            <a:endParaRPr lang="fa-IR" sz="3200" b="1" dirty="0" smtClean="0">
              <a:solidFill>
                <a:schemeClr val="tx1"/>
              </a:solidFill>
              <a:effectLst/>
              <a:latin typeface="+mn-lt"/>
              <a:ea typeface="+mn-ea"/>
              <a:cs typeface="Nazanin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13049" y="1428736"/>
            <a:ext cx="12153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cs typeface="Nazanin" pitchFamily="2" charset="-78"/>
              </a:rPr>
              <a:t>هزينه پرسنلي </a:t>
            </a:r>
            <a:endParaRPr lang="fa-IR" dirty="0"/>
          </a:p>
        </p:txBody>
      </p:sp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3181406"/>
              </p:ext>
            </p:extLst>
          </p:nvPr>
        </p:nvGraphicFramePr>
        <p:xfrm>
          <a:off x="500034" y="1857364"/>
          <a:ext cx="8432588" cy="188278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211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36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70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47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9428"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latin typeface="Nazanin"/>
                          <a:cs typeface="B Titr" pitchFamily="2" charset="-78"/>
                        </a:rPr>
                        <a:t>تخصص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latin typeface="Nazanin"/>
                          <a:cs typeface="B Titr" pitchFamily="2" charset="-78"/>
                        </a:rPr>
                        <a:t>تعداد افراد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latin typeface="Nazanin"/>
                          <a:cs typeface="B Titr" pitchFamily="2" charset="-78"/>
                        </a:rPr>
                        <a:t>حق الزحمه در </a:t>
                      </a:r>
                      <a:r>
                        <a:rPr lang="fa-IR" sz="1400" b="0" i="0" u="none" strike="noStrike" dirty="0" smtClean="0">
                          <a:solidFill>
                            <a:srgbClr val="000000"/>
                          </a:solidFill>
                          <a:latin typeface="Nazanin"/>
                          <a:cs typeface="B Titr" pitchFamily="2" charset="-78"/>
                        </a:rPr>
                        <a:t>ماه (ریال)</a:t>
                      </a:r>
                      <a:endParaRPr lang="fa-IR" sz="1400" b="0" i="0" u="none" strike="noStrike" dirty="0">
                        <a:solidFill>
                          <a:srgbClr val="000000"/>
                        </a:solidFill>
                        <a:latin typeface="Nazanin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latin typeface="Nazanin"/>
                          <a:cs typeface="B Titr" pitchFamily="2" charset="-78"/>
                        </a:rPr>
                        <a:t>تعداد ماه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latin typeface="Nazanin"/>
                          <a:cs typeface="B Titr" pitchFamily="2" charset="-78"/>
                        </a:rPr>
                        <a:t>جمع حق الزحمه </a:t>
                      </a:r>
                      <a:r>
                        <a:rPr lang="fa-IR" sz="1400" b="0" i="0" u="none" strike="noStrike" dirty="0" smtClean="0">
                          <a:solidFill>
                            <a:srgbClr val="000000"/>
                          </a:solidFill>
                          <a:latin typeface="Nazanin"/>
                          <a:cs typeface="B Titr" pitchFamily="2" charset="-78"/>
                        </a:rPr>
                        <a:t>(ریال)</a:t>
                      </a:r>
                      <a:endParaRPr lang="fa-IR" sz="1400" b="0" i="0" u="none" strike="noStrike" dirty="0">
                        <a:solidFill>
                          <a:srgbClr val="000000"/>
                        </a:solidFill>
                        <a:latin typeface="Nazanin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dirty="0">
                        <a:solidFill>
                          <a:srgbClr val="000000"/>
                        </a:solidFill>
                        <a:latin typeface="Nazanin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dirty="0">
                        <a:solidFill>
                          <a:srgbClr val="000000"/>
                        </a:solidFill>
                        <a:latin typeface="Nazanin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dirty="0">
                        <a:solidFill>
                          <a:srgbClr val="000000"/>
                        </a:solidFill>
                        <a:latin typeface="Nazanin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dirty="0">
                        <a:solidFill>
                          <a:srgbClr val="000000"/>
                        </a:solidFill>
                        <a:latin typeface="Nazanin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dirty="0">
                        <a:solidFill>
                          <a:srgbClr val="000000"/>
                        </a:solidFill>
                        <a:latin typeface="Nazanin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dirty="0">
                        <a:solidFill>
                          <a:srgbClr val="000000"/>
                        </a:solidFill>
                        <a:latin typeface="Nazanin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dirty="0">
                        <a:solidFill>
                          <a:srgbClr val="000000"/>
                        </a:solidFill>
                        <a:latin typeface="Nazanin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dirty="0">
                        <a:solidFill>
                          <a:srgbClr val="000000"/>
                        </a:solidFill>
                        <a:latin typeface="Nazanin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dirty="0">
                        <a:solidFill>
                          <a:srgbClr val="000000"/>
                        </a:solidFill>
                        <a:latin typeface="Nazanin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dirty="0">
                        <a:solidFill>
                          <a:srgbClr val="000000"/>
                        </a:solidFill>
                        <a:latin typeface="Nazanin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dirty="0">
                        <a:solidFill>
                          <a:srgbClr val="000000"/>
                        </a:solidFill>
                        <a:latin typeface="Arial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dirty="0">
                        <a:solidFill>
                          <a:srgbClr val="000000"/>
                        </a:solidFill>
                        <a:latin typeface="Arial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dirty="0">
                        <a:solidFill>
                          <a:srgbClr val="000000"/>
                        </a:solidFill>
                        <a:latin typeface="Arial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dirty="0">
                        <a:solidFill>
                          <a:srgbClr val="000000"/>
                        </a:solidFill>
                        <a:latin typeface="Arial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dirty="0">
                        <a:solidFill>
                          <a:srgbClr val="000000"/>
                        </a:solidFill>
                        <a:latin typeface="Nazanin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 rtl="1" fontAlgn="b"/>
                      <a:r>
                        <a:rPr lang="fa-IR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  <a:cs typeface="B Titr" pitchFamily="2" charset="-78"/>
                        </a:rPr>
                        <a:t>جمع</a:t>
                      </a:r>
                      <a:endParaRPr lang="fa-IR" sz="1400" b="0" i="0" u="none" strike="noStrike" dirty="0">
                        <a:solidFill>
                          <a:srgbClr val="000000"/>
                        </a:solidFill>
                        <a:latin typeface="Arial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rtl="0" fontAlgn="b"/>
                      <a:endParaRPr lang="fa-IR" sz="1100" b="0" i="0" u="none" strike="noStrike" dirty="0">
                        <a:solidFill>
                          <a:srgbClr val="000000"/>
                        </a:solidFill>
                        <a:latin typeface="Arial"/>
                        <a:cs typeface="Nazanin" pitchFamily="2" charset="-78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rtl="0" fontAlgn="b"/>
                      <a:endParaRPr lang="fa-IR" sz="1100" b="0" i="0" u="none" strike="noStrike" dirty="0">
                        <a:solidFill>
                          <a:srgbClr val="000000"/>
                        </a:solidFill>
                        <a:latin typeface="Arial"/>
                        <a:cs typeface="Nazanin" pitchFamily="2" charset="-78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rtl="0" fontAlgn="b"/>
                      <a:endParaRPr lang="fa-IR" sz="1100" b="0" i="0" u="none" strike="noStrike" dirty="0">
                        <a:solidFill>
                          <a:srgbClr val="000000"/>
                        </a:solidFill>
                        <a:latin typeface="Arial"/>
                        <a:cs typeface="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dirty="0">
                        <a:solidFill>
                          <a:srgbClr val="000000"/>
                        </a:solidFill>
                        <a:latin typeface="Nazanin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 flipH="1">
            <a:off x="539552" y="1268760"/>
            <a:ext cx="8136904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606890" y="4084084"/>
            <a:ext cx="81054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b="1" dirty="0">
                <a:cs typeface="Nazanin" pitchFamily="2" charset="-78"/>
              </a:rPr>
              <a:t>هزينه </a:t>
            </a:r>
            <a:r>
              <a:rPr lang="fa-IR" b="1" dirty="0" smtClean="0">
                <a:cs typeface="Nazanin" pitchFamily="2" charset="-78"/>
              </a:rPr>
              <a:t>آزمايش ها </a:t>
            </a:r>
            <a:r>
              <a:rPr lang="fa-IR" b="1" dirty="0">
                <a:cs typeface="Nazanin" pitchFamily="2" charset="-78"/>
              </a:rPr>
              <a:t>و خدمات </a:t>
            </a:r>
            <a:r>
              <a:rPr lang="fa-IR" b="1" dirty="0" smtClean="0">
                <a:cs typeface="Nazanin" pitchFamily="2" charset="-78"/>
              </a:rPr>
              <a:t>آزمايشگاهي و کارگاهی </a:t>
            </a:r>
            <a:r>
              <a:rPr lang="fa-IR" b="1" dirty="0">
                <a:cs typeface="Nazanin" pitchFamily="2" charset="-78"/>
              </a:rPr>
              <a:t>مورد </a:t>
            </a:r>
            <a:r>
              <a:rPr lang="fa-IR" b="1" dirty="0" smtClean="0">
                <a:cs typeface="Nazanin" pitchFamily="2" charset="-78"/>
              </a:rPr>
              <a:t>نياز </a:t>
            </a:r>
            <a:r>
              <a:rPr lang="fa-IR" sz="1400" b="1" dirty="0">
                <a:cs typeface="Nazanin" pitchFamily="2" charset="-78"/>
              </a:rPr>
              <a:t>(طی 3 سال به صورت جداول جداگانه برای هر سال)</a:t>
            </a:r>
          </a:p>
        </p:txBody>
      </p:sp>
      <p:sp>
        <p:nvSpPr>
          <p:cNvPr id="3" name="Rectangle 2"/>
          <p:cNvSpPr/>
          <p:nvPr/>
        </p:nvSpPr>
        <p:spPr>
          <a:xfrm>
            <a:off x="3779912" y="6237312"/>
            <a:ext cx="48965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dirty="0" smtClean="0">
                <a:cs typeface="B Nazanin" pitchFamily="2" charset="-78"/>
              </a:rPr>
              <a:t>**: تورم </a:t>
            </a:r>
            <a:r>
              <a:rPr lang="fa-IR" dirty="0">
                <a:cs typeface="B Nazanin" pitchFamily="2" charset="-78"/>
              </a:rPr>
              <a:t>سالیانه در تمامی هزینه های 3 سال </a:t>
            </a:r>
            <a:r>
              <a:rPr lang="fa-IR" dirty="0" smtClean="0">
                <a:cs typeface="B Nazanin" pitchFamily="2" charset="-78"/>
              </a:rPr>
              <a:t>لحاظ شود.</a:t>
            </a:r>
            <a:endParaRPr lang="en-US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6920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6829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fa-IR" sz="3200" dirty="0">
                <a:solidFill>
                  <a:schemeClr val="tx1"/>
                </a:solidFill>
                <a:effectLst/>
                <a:cs typeface="Nazanin" pitchFamily="2" charset="-78"/>
              </a:rPr>
              <a:t>برآورد هزينه </a:t>
            </a:r>
            <a:r>
              <a:rPr lang="fa-IR" sz="3200" dirty="0" smtClean="0">
                <a:solidFill>
                  <a:schemeClr val="tx1"/>
                </a:solidFill>
                <a:effectLst/>
                <a:cs typeface="Nazanin" pitchFamily="2" charset="-78"/>
              </a:rPr>
              <a:t>های </a:t>
            </a:r>
            <a:r>
              <a:rPr lang="fa-IR" sz="3200" dirty="0" smtClean="0"/>
              <a:t>** </a:t>
            </a:r>
            <a:r>
              <a:rPr lang="fa-IR" sz="3200" dirty="0" smtClean="0">
                <a:solidFill>
                  <a:schemeClr val="tx1"/>
                </a:solidFill>
                <a:effectLst/>
                <a:cs typeface="Nazanin" pitchFamily="2" charset="-78"/>
              </a:rPr>
              <a:t>شرکت</a:t>
            </a:r>
            <a:br>
              <a:rPr lang="fa-IR" sz="3200" dirty="0" smtClean="0">
                <a:solidFill>
                  <a:schemeClr val="tx1"/>
                </a:solidFill>
                <a:effectLst/>
                <a:cs typeface="Nazanin" pitchFamily="2" charset="-78"/>
              </a:rPr>
            </a:br>
            <a:r>
              <a:rPr lang="fa-IR" sz="2400" dirty="0" smtClean="0">
                <a:solidFill>
                  <a:schemeClr val="tx1"/>
                </a:solidFill>
                <a:effectLst/>
                <a:cs typeface="Nazanin" pitchFamily="2" charset="-78"/>
              </a:rPr>
              <a:t>(طی </a:t>
            </a:r>
            <a:r>
              <a:rPr lang="fa-IR" sz="2400" dirty="0">
                <a:solidFill>
                  <a:schemeClr val="tx1"/>
                </a:solidFill>
                <a:effectLst/>
                <a:cs typeface="Nazanin" pitchFamily="2" charset="-78"/>
              </a:rPr>
              <a:t>3 سال به صورت جداول جداگانه برای هر سال)</a:t>
            </a:r>
            <a:endParaRPr lang="fa-IR" sz="2400" b="1" dirty="0" smtClean="0">
              <a:latin typeface="+mn-lt"/>
              <a:ea typeface="+mn-ea"/>
              <a:cs typeface="Nazanin" pitchFamily="2" charset="-78"/>
            </a:endParaRP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571472" y="2000240"/>
          <a:ext cx="8229600" cy="326612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957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4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9402"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fa-IR" sz="18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رديف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fa-IR" sz="18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نام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fa-IR" sz="18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تعداد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fa-IR" sz="1800" b="0" i="0" u="none" strike="noStrike" kern="1200" dirty="0" smtClean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قيمت </a:t>
                      </a:r>
                      <a:r>
                        <a:rPr lang="fa-IR" sz="18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واحد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fa-IR" sz="1800" b="0" i="0" u="none" strike="noStrike" kern="1200" dirty="0" smtClean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قيمت </a:t>
                      </a:r>
                      <a:r>
                        <a:rPr lang="fa-IR" sz="18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کل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4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4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4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4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4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4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4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r" rtl="1" fontAlgn="b"/>
                      <a:r>
                        <a:rPr lang="fa-IR" sz="1400" b="0" i="0" u="none" strike="noStrike" kern="1200" dirty="0" smtClean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جمع</a:t>
                      </a:r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Nazanin" pitchFamily="2" charset="-78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Nazanin" pitchFamily="2" charset="-78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Nazanin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6241702" y="1428736"/>
            <a:ext cx="2568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cs typeface="Nazanin" pitchFamily="2" charset="-78"/>
              </a:rPr>
              <a:t>هزينه خريد مواد مصرفي مورد نياز</a:t>
            </a:r>
            <a:endParaRPr lang="fa-IR" dirty="0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539552" y="1268760"/>
            <a:ext cx="8136904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4572000" y="5929330"/>
            <a:ext cx="4158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cs typeface="B Nazanin" pitchFamily="2" charset="-78"/>
              </a:rPr>
              <a:t>**: تورم </a:t>
            </a:r>
            <a:r>
              <a:rPr lang="fa-IR" dirty="0">
                <a:cs typeface="B Nazanin" pitchFamily="2" charset="-78"/>
              </a:rPr>
              <a:t>سالیانه در تمامی هزینه های 3 سال </a:t>
            </a:r>
            <a:r>
              <a:rPr lang="fa-IR" dirty="0" smtClean="0">
                <a:cs typeface="B Nazanin" pitchFamily="2" charset="-78"/>
              </a:rPr>
              <a:t>لحاظ شود.</a:t>
            </a:r>
            <a:endParaRPr lang="en-US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802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075240" cy="4525963"/>
          </a:xfrm>
        </p:spPr>
        <p:txBody>
          <a:bodyPr/>
          <a:lstStyle/>
          <a:p>
            <a:r>
              <a:rPr lang="fa-IR" sz="1800" dirty="0" smtClean="0">
                <a:cs typeface="B Nazanin" pitchFamily="2" charset="-78"/>
              </a:rPr>
              <a:t>هزينه هاي متفرقه (مثال: اجاره، تبلیغات، سفر، تهیه منابع علمی و...)</a:t>
            </a:r>
          </a:p>
          <a:p>
            <a:pPr>
              <a:buNone/>
            </a:pPr>
            <a:endParaRPr lang="fa-IR" dirty="0" smtClean="0"/>
          </a:p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fa-IR" sz="3200" dirty="0">
                <a:solidFill>
                  <a:schemeClr val="tx1"/>
                </a:solidFill>
                <a:effectLst/>
                <a:cs typeface="Nazanin" pitchFamily="2" charset="-78"/>
              </a:rPr>
              <a:t>برآورد هزينه های </a:t>
            </a:r>
            <a:r>
              <a:rPr lang="fa-IR" sz="3200" dirty="0" smtClean="0">
                <a:solidFill>
                  <a:schemeClr val="tx1"/>
                </a:solidFill>
                <a:effectLst/>
                <a:cs typeface="Nazanin" pitchFamily="2" charset="-78"/>
              </a:rPr>
              <a:t>شرکت</a:t>
            </a:r>
            <a:br>
              <a:rPr lang="fa-IR" sz="3200" dirty="0" smtClean="0">
                <a:solidFill>
                  <a:schemeClr val="tx1"/>
                </a:solidFill>
                <a:effectLst/>
                <a:cs typeface="Nazanin" pitchFamily="2" charset="-78"/>
              </a:rPr>
            </a:br>
            <a:r>
              <a:rPr lang="fa-IR" sz="2400" dirty="0" smtClean="0">
                <a:solidFill>
                  <a:schemeClr val="tx1"/>
                </a:solidFill>
                <a:effectLst/>
                <a:cs typeface="Nazanin" pitchFamily="2" charset="-78"/>
              </a:rPr>
              <a:t>(طی </a:t>
            </a:r>
            <a:r>
              <a:rPr lang="fa-IR" sz="2400" dirty="0">
                <a:solidFill>
                  <a:schemeClr val="tx1"/>
                </a:solidFill>
                <a:effectLst/>
                <a:cs typeface="Nazanin" pitchFamily="2" charset="-78"/>
              </a:rPr>
              <a:t>3 سال به صورت جداول جداگانه برای هر سال)</a:t>
            </a:r>
            <a:endParaRPr lang="fa-IR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2060845"/>
          <a:ext cx="6096000" cy="331237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3196"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4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ساير هزينه ها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4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مبلغ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196"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3196"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3196"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3196"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3196"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3196"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400" b="0" i="0" u="none" strike="noStrike" kern="1200" dirty="0" smtClean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جمع</a:t>
                      </a:r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 flipH="1">
            <a:off x="539552" y="1268760"/>
            <a:ext cx="8136904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298545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>
                          <a:cs typeface="B Nazanin" pitchFamily="2" charset="-78"/>
                        </a:rPr>
                        <a:t>شرح</a:t>
                      </a:r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>
                          <a:cs typeface="B Nazanin" pitchFamily="2" charset="-78"/>
                        </a:rPr>
                        <a:t>مبلغ ( ريال)</a:t>
                      </a:r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704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هزينه هاي پرسنلي </a:t>
                      </a:r>
                      <a:endParaRPr lang="en-US" sz="14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b="0" i="0" u="none" strike="noStrike" dirty="0" smtClean="0">
                        <a:solidFill>
                          <a:srgbClr val="000000"/>
                        </a:solidFill>
                        <a:latin typeface="Nazanin"/>
                        <a:cs typeface="B Nazanin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1504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هزينه مواد مصرفي</a:t>
                      </a:r>
                      <a:endParaRPr lang="en-US" sz="14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504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هزينه هاي آزما يشگاهي</a:t>
                      </a:r>
                      <a:endParaRPr lang="en-US" sz="14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0066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Calibri"/>
                          <a:ea typeface="Times New Roman"/>
                          <a:cs typeface="B Nazanin" pitchFamily="2" charset="-78"/>
                        </a:rPr>
                        <a:t>هزينه هاي متفرقه</a:t>
                      </a:r>
                      <a:endParaRPr lang="en-US" sz="1400" b="1" dirty="0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a-IR" sz="1600" b="1" dirty="0">
                          <a:latin typeface="Calibri"/>
                          <a:ea typeface="Times New Roman"/>
                          <a:cs typeface="B Nazanin" pitchFamily="2" charset="-78"/>
                        </a:rPr>
                        <a:t>جمع كل هزينه ها (ريال )</a:t>
                      </a:r>
                      <a:endParaRPr lang="en-US" sz="1600" b="1" dirty="0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3200" dirty="0" smtClean="0">
                <a:solidFill>
                  <a:schemeClr val="tx1"/>
                </a:solidFill>
                <a:effectLst/>
                <a:cs typeface="B Nazanin" pitchFamily="2" charset="-78"/>
              </a:rPr>
              <a:t>جمع هزينه ها (برای 3 سال)</a:t>
            </a:r>
            <a:endParaRPr lang="fa-IR" sz="3200" dirty="0">
              <a:solidFill>
                <a:schemeClr val="tx1"/>
              </a:solidFill>
              <a:effectLst/>
              <a:cs typeface="B Nazanin" pitchFamily="2" charset="-78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39552" y="1268760"/>
            <a:ext cx="8136904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2800" dirty="0">
                <a:solidFill>
                  <a:schemeClr val="tx1"/>
                </a:solidFill>
                <a:cs typeface="B Nazanin" pitchFamily="2" charset="-78"/>
              </a:rPr>
              <a:t> </a:t>
            </a:r>
            <a:r>
              <a:rPr lang="fa-IR" sz="2800" dirty="0" smtClean="0">
                <a:solidFill>
                  <a:schemeClr val="tx1"/>
                </a:solidFill>
                <a:cs typeface="B Nazanin" pitchFamily="2" charset="-78"/>
              </a:rPr>
              <a:t>سرمایه گذاری های ثابت (طی 3 سال استقرار)  </a:t>
            </a:r>
            <a:endParaRPr lang="fa-IR" sz="2800" dirty="0">
              <a:solidFill>
                <a:schemeClr val="tx1"/>
              </a:solidFill>
              <a:cs typeface="B Nazanin" pitchFamily="2" charset="-78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39552" y="1268760"/>
            <a:ext cx="8136904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43834" y="3714752"/>
            <a:ext cx="10001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fa-IR" dirty="0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2261731"/>
              </p:ext>
            </p:extLst>
          </p:nvPr>
        </p:nvGraphicFramePr>
        <p:xfrm>
          <a:off x="714348" y="2500306"/>
          <a:ext cx="8208911" cy="252617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9551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84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1198"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fa-IR" sz="18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رديف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fa-IR" sz="18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نام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fa-IR" sz="18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تعداد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fa-IR" sz="1800" b="0" i="0" u="none" strike="noStrike" kern="1200" dirty="0" smtClean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قيمت </a:t>
                      </a:r>
                      <a:r>
                        <a:rPr lang="fa-IR" sz="18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واحد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fa-IR" sz="1800" b="0" i="0" u="none" strike="noStrike" kern="1200" dirty="0" smtClean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قيمت </a:t>
                      </a:r>
                      <a:r>
                        <a:rPr lang="fa-IR" sz="18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کل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995"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4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995"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4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995"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4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995"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400" b="0" i="0" u="none" strike="noStrike" kern="1200" dirty="0" smtClean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4</a:t>
                      </a:r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4995"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fa-IR" sz="1400" b="0" i="0" u="none" strike="noStrike" kern="1200" dirty="0" smtClean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جمع</a:t>
                      </a:r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6929454" y="1785926"/>
            <a:ext cx="19415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dirty="0" smtClean="0">
                <a:cs typeface="B Nazanin" pitchFamily="2" charset="-78"/>
              </a:rPr>
              <a:t>خريد تجهیزات مورد نياز 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571472" y="2214554"/>
          <a:ext cx="8229600" cy="22250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fa-IR" sz="18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رديف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fa-IR" sz="18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نام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fa-IR" sz="18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تعداد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fa-IR" sz="1800" b="0" i="0" u="none" strike="noStrike" kern="1200" dirty="0" smtClean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قيمت </a:t>
                      </a:r>
                      <a:r>
                        <a:rPr lang="fa-IR" sz="18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واحد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fa-IR" sz="1800" b="0" i="0" u="none" strike="noStrike" kern="1200" dirty="0" smtClean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قيمت </a:t>
                      </a:r>
                      <a:r>
                        <a:rPr lang="fa-IR" sz="18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کل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4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4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4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400" b="0" i="0" u="none" strike="noStrike" kern="1200" dirty="0" smtClean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4</a:t>
                      </a:r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fa-IR" sz="1400" b="0" i="0" u="none" strike="noStrike" kern="1200" dirty="0" smtClean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جمع</a:t>
                      </a:r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3200" dirty="0" smtClean="0">
                <a:solidFill>
                  <a:schemeClr val="tx1"/>
                </a:solidFill>
                <a:effectLst/>
                <a:cs typeface="B Nazanin" pitchFamily="2" charset="-78"/>
              </a:rPr>
              <a:t> سرمایه گذاری های ثابت (طی 3 سال استقرار) </a:t>
            </a:r>
            <a:endParaRPr lang="fa-IR" sz="3200" dirty="0">
              <a:effectLst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39552" y="1268760"/>
            <a:ext cx="8136904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6500826" y="1428736"/>
            <a:ext cx="23701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dirty="0" smtClean="0">
                <a:cs typeface="B Nazanin" pitchFamily="2" charset="-78"/>
              </a:rPr>
              <a:t>خريد وسایل اداری مورد نياز 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0034" y="2214554"/>
          <a:ext cx="8229600" cy="22250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fa-IR" sz="18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رديف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fa-IR" sz="18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نام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fa-IR" sz="18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تعداد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fa-IR" sz="1800" b="0" i="0" u="none" strike="noStrike" kern="1200" dirty="0" smtClean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قيمت </a:t>
                      </a:r>
                      <a:r>
                        <a:rPr lang="fa-IR" sz="18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واحد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1" eaLnBrk="1" fontAlgn="b" latinLnBrk="0" hangingPunct="1"/>
                      <a:r>
                        <a:rPr lang="fa-IR" sz="1800" b="0" i="0" u="none" strike="noStrike" kern="1200" dirty="0" smtClean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قيمت </a:t>
                      </a:r>
                      <a:r>
                        <a:rPr lang="fa-IR" sz="18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کل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4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4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4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400" b="0" i="0" u="none" strike="noStrike" kern="1200" dirty="0" smtClean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4</a:t>
                      </a:r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fa-IR" sz="1400" b="0" i="0" u="none" strike="noStrike" kern="1200" dirty="0" smtClean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جمع</a:t>
                      </a:r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rtl="1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4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3200" dirty="0" smtClean="0">
                <a:solidFill>
                  <a:schemeClr val="tx1"/>
                </a:solidFill>
                <a:effectLst/>
                <a:cs typeface="B Nazanin" pitchFamily="2" charset="-78"/>
              </a:rPr>
              <a:t> سرمایه گذاری های ثابت (طی 3 سال استقرار)</a:t>
            </a:r>
            <a:endParaRPr lang="fa-IR" sz="3200" dirty="0"/>
          </a:p>
        </p:txBody>
      </p:sp>
      <p:sp>
        <p:nvSpPr>
          <p:cNvPr id="5" name="Rectangle 4"/>
          <p:cNvSpPr/>
          <p:nvPr/>
        </p:nvSpPr>
        <p:spPr>
          <a:xfrm>
            <a:off x="6178631" y="1714488"/>
            <a:ext cx="25186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cs typeface="B Nazanin" pitchFamily="2" charset="-78"/>
              </a:rPr>
              <a:t>خريد ساختمان و زمین مورد نياز </a:t>
            </a:r>
            <a:endParaRPr lang="fa-IR" dirty="0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39552" y="1268760"/>
            <a:ext cx="8136904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fa-IR" sz="1800" dirty="0" smtClean="0">
                <a:latin typeface="2  Nazanin"/>
                <a:cs typeface="Nazanin" pitchFamily="2" charset="-78"/>
              </a:rPr>
              <a:t>نام </a:t>
            </a:r>
            <a:r>
              <a:rPr lang="fa-IR" sz="1800" dirty="0">
                <a:latin typeface="2  Nazanin"/>
                <a:cs typeface="Nazanin" pitchFamily="2" charset="-78"/>
              </a:rPr>
              <a:t>و نام </a:t>
            </a:r>
            <a:r>
              <a:rPr lang="fa-IR" sz="1800" dirty="0" smtClean="0">
                <a:latin typeface="2  Nazanin"/>
                <a:cs typeface="Nazanin" pitchFamily="2" charset="-78"/>
              </a:rPr>
              <a:t>خانوادگي:</a:t>
            </a:r>
            <a:r>
              <a:rPr lang="fa-IR" sz="1800" dirty="0">
                <a:latin typeface="2  Nazanin"/>
                <a:cs typeface="Nazanin" pitchFamily="2" charset="-78"/>
              </a:rPr>
              <a:t>	</a:t>
            </a:r>
            <a:r>
              <a:rPr lang="fa-IR" sz="1800" dirty="0" smtClean="0">
                <a:latin typeface="2  Nazanin"/>
                <a:cs typeface="Nazanin" pitchFamily="2" charset="-78"/>
              </a:rPr>
              <a:t>		سال تولد:		شهر محل سکونت:</a:t>
            </a:r>
            <a:endParaRPr lang="en-US" sz="1800" dirty="0" smtClean="0">
              <a:latin typeface="2  Nazanin"/>
              <a:cs typeface="Nazanin" pitchFamily="2" charset="-78"/>
            </a:endParaRPr>
          </a:p>
          <a:p>
            <a:pPr>
              <a:lnSpc>
                <a:spcPct val="150000"/>
              </a:lnSpc>
              <a:buNone/>
            </a:pPr>
            <a:endParaRPr lang="en-US" sz="2400" dirty="0">
              <a:cs typeface="Nazanin" pitchFamily="2" charset="-78"/>
            </a:endParaRPr>
          </a:p>
          <a:p>
            <a:r>
              <a:rPr lang="fa-IR" sz="1800" b="1" dirty="0" smtClean="0">
                <a:cs typeface="Nazanin" pitchFamily="2" charset="-78"/>
              </a:rPr>
              <a:t>مدارج تحصيلي (با ذکر محل اخذ مدرک): </a:t>
            </a:r>
          </a:p>
          <a:p>
            <a:pPr>
              <a:buNone/>
            </a:pPr>
            <a:r>
              <a:rPr lang="fa-IR" sz="1600" dirty="0" smtClean="0">
                <a:cs typeface="Nazanin" pitchFamily="2" charset="-78"/>
              </a:rPr>
              <a:t>کارشناسی رشته .... از دانشگاه ... </a:t>
            </a:r>
          </a:p>
          <a:p>
            <a:pPr>
              <a:buNone/>
            </a:pPr>
            <a:r>
              <a:rPr lang="fa-IR" sz="1600" dirty="0">
                <a:cs typeface="Nazanin" pitchFamily="2" charset="-78"/>
              </a:rPr>
              <a:t>کارشناسی </a:t>
            </a:r>
            <a:r>
              <a:rPr lang="fa-IR" sz="1600" dirty="0" smtClean="0">
                <a:cs typeface="Nazanin" pitchFamily="2" charset="-78"/>
              </a:rPr>
              <a:t>ارشد رشته </a:t>
            </a:r>
            <a:r>
              <a:rPr lang="fa-IR" sz="1600" dirty="0">
                <a:cs typeface="Nazanin" pitchFamily="2" charset="-78"/>
              </a:rPr>
              <a:t>.... از دانشگاه </a:t>
            </a:r>
            <a:r>
              <a:rPr lang="fa-IR" sz="1600" dirty="0" smtClean="0">
                <a:cs typeface="Nazanin" pitchFamily="2" charset="-78"/>
              </a:rPr>
              <a:t>...</a:t>
            </a:r>
          </a:p>
          <a:p>
            <a:pPr>
              <a:buNone/>
            </a:pPr>
            <a:r>
              <a:rPr lang="fa-IR" sz="1600" dirty="0" smtClean="0">
                <a:cs typeface="Nazanin" pitchFamily="2" charset="-78"/>
              </a:rPr>
              <a:t>دکتری </a:t>
            </a:r>
            <a:r>
              <a:rPr lang="fa-IR" sz="1600" dirty="0">
                <a:cs typeface="Nazanin" pitchFamily="2" charset="-78"/>
              </a:rPr>
              <a:t>رشته .... از دانشگاه </a:t>
            </a:r>
            <a:r>
              <a:rPr lang="fa-IR" sz="1600" dirty="0" smtClean="0">
                <a:cs typeface="Nazanin" pitchFamily="2" charset="-78"/>
              </a:rPr>
              <a:t>...</a:t>
            </a:r>
            <a:endParaRPr lang="en-US" sz="1600" dirty="0" smtClean="0">
              <a:cs typeface="Nazanin" pitchFamily="2" charset="-78"/>
            </a:endParaRPr>
          </a:p>
          <a:p>
            <a:pPr>
              <a:buNone/>
            </a:pPr>
            <a:endParaRPr lang="fa-IR" sz="1600" dirty="0" smtClean="0">
              <a:cs typeface="Nazanin" pitchFamily="2" charset="-78"/>
            </a:endParaRPr>
          </a:p>
          <a:p>
            <a:r>
              <a:rPr lang="fa-IR" sz="2000" b="1" dirty="0" smtClean="0">
                <a:cs typeface="B Nazanin" pitchFamily="2" charset="-78"/>
              </a:rPr>
              <a:t>سوابق كاري و پروژه هاي صنعتي (حداکثر 4 مورد با اهمیت بیشتر)</a:t>
            </a:r>
          </a:p>
          <a:p>
            <a:endParaRPr lang="fa-IR" sz="1800" b="1" dirty="0" smtClean="0">
              <a:cs typeface="B Nazanin" pitchFamily="2" charset="-78"/>
            </a:endParaRPr>
          </a:p>
          <a:p>
            <a:pPr marL="109728" indent="0">
              <a:buNone/>
            </a:pPr>
            <a:r>
              <a:rPr lang="fa-IR" sz="2400" dirty="0">
                <a:cs typeface="Nazanin" pitchFamily="2" charset="-78"/>
              </a:rPr>
              <a:t> </a:t>
            </a:r>
            <a:endParaRPr lang="en-US" sz="2400" dirty="0">
              <a:cs typeface="Nazanin" pitchFamily="2" charset="-78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B Nazanin" pitchFamily="2" charset="-78"/>
              </a:rPr>
              <a:t>رزومه اعضا </a:t>
            </a:r>
            <a:r>
              <a:rPr kumimoji="0" lang="fa-I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B Nazanin" pitchFamily="2" charset="-78"/>
              </a:rPr>
              <a:t>(نفر اول تيم كاري)</a:t>
            </a:r>
            <a:endParaRPr kumimoji="0" lang="fa-IR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B Nazanin" pitchFamily="2" charset="-78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609600" y="1412776"/>
            <a:ext cx="82296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009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57158" y="1928802"/>
          <a:ext cx="8229600" cy="18542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38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47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fa-I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رديف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400" dirty="0" smtClean="0">
                          <a:cs typeface="B Nazanin" panose="00000400000000000000" pitchFamily="2" charset="-78"/>
                        </a:rPr>
                        <a:t>عنوان</a:t>
                      </a:r>
                      <a:endParaRPr lang="fa-IR" sz="1400" dirty="0">
                        <a:cs typeface="B Nazanin" panose="00000400000000000000" pitchFamily="2" charset="-78"/>
                      </a:endParaRPr>
                    </a:p>
                  </a:txBody>
                  <a:tcPr marT="45683" marB="45683"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400" dirty="0" smtClean="0">
                          <a:cs typeface="B Nazanin" panose="00000400000000000000" pitchFamily="2" charset="-78"/>
                        </a:rPr>
                        <a:t>مجموع</a:t>
                      </a:r>
                      <a:r>
                        <a:rPr lang="fa-IR" sz="1400" baseline="0" dirty="0" smtClean="0">
                          <a:cs typeface="B Nazanin" panose="00000400000000000000" pitchFamily="2" charset="-78"/>
                        </a:rPr>
                        <a:t> هزینه</a:t>
                      </a:r>
                      <a:endParaRPr lang="fa-IR" sz="1400" dirty="0">
                        <a:cs typeface="B Nazanin" panose="00000400000000000000" pitchFamily="2" charset="-78"/>
                      </a:endParaRPr>
                    </a:p>
                  </a:txBody>
                  <a:tcPr marT="45683" marB="4568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>
                          <a:cs typeface="B Nazanin" pitchFamily="2" charset="-78"/>
                        </a:rPr>
                        <a:t>تجهیزات</a:t>
                      </a:r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>
                          <a:cs typeface="B Nazanin" pitchFamily="2" charset="-78"/>
                        </a:rPr>
                        <a:t>وسایل اداری</a:t>
                      </a:r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>
                          <a:cs typeface="B Nazanin" pitchFamily="2" charset="-78"/>
                        </a:rPr>
                        <a:t>ساختمان و کارگاه (در صورت خرید نه اجاره)</a:t>
                      </a:r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rtl="1"/>
                      <a:r>
                        <a:rPr lang="fa-IR" dirty="0" smtClean="0">
                          <a:cs typeface="B Nazanin" pitchFamily="2" charset="-78"/>
                        </a:rPr>
                        <a:t>جمع</a:t>
                      </a:r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cs typeface="B Nazanin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fa-IR" sz="3200" dirty="0" smtClean="0">
                <a:solidFill>
                  <a:schemeClr val="tx1"/>
                </a:solidFill>
                <a:cs typeface="B Nazanin" pitchFamily="2" charset="-78"/>
              </a:rPr>
              <a:t>جمع سرمایه گذاری ثابت مورد نیاز</a:t>
            </a:r>
            <a:br>
              <a:rPr lang="fa-IR" sz="3200" dirty="0" smtClean="0">
                <a:solidFill>
                  <a:schemeClr val="tx1"/>
                </a:solidFill>
                <a:cs typeface="B Nazanin" pitchFamily="2" charset="-78"/>
              </a:rPr>
            </a:br>
            <a:endParaRPr lang="fa-IR" sz="3200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539552" y="1268760"/>
            <a:ext cx="8136904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400600"/>
          </a:xfrm>
        </p:spPr>
        <p:txBody>
          <a:bodyPr/>
          <a:lstStyle/>
          <a:p>
            <a:r>
              <a:rPr lang="fa-IR" dirty="0" smtClean="0">
                <a:cs typeface="B Nazanin" pitchFamily="2" charset="-78"/>
              </a:rPr>
              <a:t>زمان بندي فعالیت ها (در طی 36 ماه استقرار در مرکز رشد)</a:t>
            </a:r>
          </a:p>
          <a:p>
            <a:endParaRPr lang="fa-IR" sz="2400" b="1" dirty="0" smtClean="0">
              <a:cs typeface="B Nazanin" pitchFamily="2" charset="-78"/>
            </a:endParaRPr>
          </a:p>
          <a:p>
            <a:endParaRPr lang="fa-IR" sz="2400" b="1" dirty="0">
              <a:cs typeface="B Nazanin" pitchFamily="2" charset="-78"/>
            </a:endParaRPr>
          </a:p>
          <a:p>
            <a:endParaRPr lang="fa-IR" sz="2400" b="1" dirty="0" smtClean="0">
              <a:cs typeface="B Nazanin" pitchFamily="2" charset="-78"/>
            </a:endParaRPr>
          </a:p>
          <a:p>
            <a:endParaRPr lang="fa-IR" sz="2400" b="1" dirty="0">
              <a:cs typeface="B Nazanin" pitchFamily="2" charset="-78"/>
            </a:endParaRPr>
          </a:p>
          <a:p>
            <a:endParaRPr lang="fa-IR" sz="2400" b="1" dirty="0" smtClean="0">
              <a:cs typeface="B Nazanin" pitchFamily="2" charset="-78"/>
            </a:endParaRPr>
          </a:p>
          <a:p>
            <a:endParaRPr lang="fa-IR" sz="2400" b="1" dirty="0">
              <a:cs typeface="B Nazanin" pitchFamily="2" charset="-78"/>
            </a:endParaRPr>
          </a:p>
          <a:p>
            <a:endParaRPr lang="fa-IR" sz="2400" b="1" dirty="0" smtClean="0">
              <a:cs typeface="B Nazanin" pitchFamily="2" charset="-78"/>
            </a:endParaRPr>
          </a:p>
          <a:p>
            <a:endParaRPr lang="fa-IR" sz="2400" b="1" dirty="0">
              <a:cs typeface="B Nazanin" pitchFamily="2" charset="-78"/>
            </a:endParaRPr>
          </a:p>
          <a:p>
            <a:r>
              <a:rPr lang="fa-IR" sz="2400" dirty="0" smtClean="0">
                <a:cs typeface="B Nazanin" pitchFamily="2" charset="-78"/>
              </a:rPr>
              <a:t>مدت </a:t>
            </a:r>
            <a:r>
              <a:rPr lang="fa-IR" sz="2400" dirty="0">
                <a:cs typeface="B Nazanin" pitchFamily="2" charset="-78"/>
              </a:rPr>
              <a:t>زمان پیش بینی شده برای طراحی و ساخت نمونه اولیه:</a:t>
            </a:r>
          </a:p>
          <a:p>
            <a:pPr marL="109728" indent="0">
              <a:buNone/>
            </a:pPr>
            <a:endParaRPr lang="fa-IR" dirty="0" smtClean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14762" y="1417638"/>
          <a:ext cx="8914476" cy="423386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508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7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8053">
                  <a:extLst>
                    <a:ext uri="{9D8B030D-6E8A-4147-A177-3AD203B41FA5}">
                      <a16:colId xmlns:a16="http://schemas.microsoft.com/office/drawing/2014/main" val="860667783"/>
                    </a:ext>
                  </a:extLst>
                </a:gridCol>
                <a:gridCol w="734636">
                  <a:extLst>
                    <a:ext uri="{9D8B030D-6E8A-4147-A177-3AD203B41FA5}">
                      <a16:colId xmlns:a16="http://schemas.microsoft.com/office/drawing/2014/main" val="3149780766"/>
                    </a:ext>
                  </a:extLst>
                </a:gridCol>
                <a:gridCol w="6618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279">
                  <a:extLst>
                    <a:ext uri="{9D8B030D-6E8A-4147-A177-3AD203B41FA5}">
                      <a16:colId xmlns:a16="http://schemas.microsoft.com/office/drawing/2014/main" val="1159873777"/>
                    </a:ext>
                  </a:extLst>
                </a:gridCol>
                <a:gridCol w="787584">
                  <a:extLst>
                    <a:ext uri="{9D8B030D-6E8A-4147-A177-3AD203B41FA5}">
                      <a16:colId xmlns:a16="http://schemas.microsoft.com/office/drawing/2014/main" val="2037154914"/>
                    </a:ext>
                  </a:extLst>
                </a:gridCol>
                <a:gridCol w="9265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8163">
                  <a:extLst>
                    <a:ext uri="{9D8B030D-6E8A-4147-A177-3AD203B41FA5}">
                      <a16:colId xmlns:a16="http://schemas.microsoft.com/office/drawing/2014/main" val="2442177314"/>
                    </a:ext>
                  </a:extLst>
                </a:gridCol>
                <a:gridCol w="1032904">
                  <a:extLst>
                    <a:ext uri="{9D8B030D-6E8A-4147-A177-3AD203B41FA5}">
                      <a16:colId xmlns:a16="http://schemas.microsoft.com/office/drawing/2014/main" val="1528948015"/>
                    </a:ext>
                  </a:extLst>
                </a:gridCol>
              </a:tblGrid>
              <a:tr h="500062">
                <a:tc rowSpan="3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 dirty="0">
                          <a:latin typeface="Calibri"/>
                          <a:ea typeface="Times New Roman"/>
                          <a:cs typeface="B Titr" pitchFamily="2" charset="-78"/>
                        </a:rPr>
                        <a:t>نوع درآمد</a:t>
                      </a:r>
                      <a:endParaRPr lang="en-US" sz="1600" b="1" dirty="0">
                        <a:latin typeface="Calibri"/>
                        <a:ea typeface="Times New Roman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 gridSpan="9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1" dirty="0">
                          <a:latin typeface="Times New Roman"/>
                          <a:ea typeface="MS Mincho"/>
                          <a:cs typeface="B Titr" pitchFamily="2" charset="-78"/>
                        </a:rPr>
                        <a:t>مقداردرآمد ( در هر سال )</a:t>
                      </a:r>
                      <a:endParaRPr lang="en-US" sz="1600" dirty="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400" b="1" dirty="0">
                          <a:latin typeface="Times New Roman"/>
                          <a:ea typeface="MS Mincho"/>
                          <a:cs typeface="B Titr" pitchFamily="2" charset="-78"/>
                        </a:rPr>
                        <a:t>سال </a:t>
                      </a:r>
                      <a:r>
                        <a:rPr lang="fa-IR" sz="1400" b="1" dirty="0" smtClean="0">
                          <a:latin typeface="Times New Roman"/>
                          <a:ea typeface="MS Mincho"/>
                          <a:cs typeface="B Titr" pitchFamily="2" charset="-78"/>
                        </a:rPr>
                        <a:t>اول</a:t>
                      </a:r>
                      <a:endParaRPr lang="en-US" sz="1400" dirty="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400" b="1" dirty="0">
                          <a:latin typeface="Times New Roman"/>
                          <a:ea typeface="MS Mincho"/>
                          <a:cs typeface="B Titr" pitchFamily="2" charset="-78"/>
                        </a:rPr>
                        <a:t>سال دوم</a:t>
                      </a:r>
                      <a:endParaRPr lang="en-US" sz="1400" dirty="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fa-IR" sz="1400" dirty="0" smtClean="0">
                          <a:cs typeface="B Titr" pitchFamily="2" charset="-78"/>
                        </a:rPr>
                        <a:t>سال سوم</a:t>
                      </a:r>
                      <a:endParaRPr lang="fa-IR" sz="1400" dirty="0">
                        <a:cs typeface="B Titr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 vMerge="1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Calibri"/>
                        <a:ea typeface="Times New Roman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dirty="0" smtClean="0">
                          <a:latin typeface="Times New Roman"/>
                          <a:ea typeface="MS Mincho"/>
                          <a:cs typeface="B Titr" pitchFamily="2" charset="-78"/>
                        </a:rPr>
                        <a:t>تعداد محصول</a:t>
                      </a:r>
                      <a:endParaRPr lang="en-US" sz="1400" dirty="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dirty="0" smtClean="0">
                          <a:latin typeface="Times New Roman"/>
                          <a:ea typeface="MS Mincho"/>
                          <a:cs typeface="B Titr" pitchFamily="2" charset="-78"/>
                        </a:rPr>
                        <a:t>قیمت</a:t>
                      </a:r>
                      <a:endParaRPr lang="en-US" sz="1400" dirty="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dirty="0" smtClean="0">
                          <a:latin typeface="Times New Roman"/>
                          <a:ea typeface="MS Mincho"/>
                          <a:cs typeface="B Titr" pitchFamily="2" charset="-78"/>
                        </a:rPr>
                        <a:t>جمع</a:t>
                      </a:r>
                      <a:r>
                        <a:rPr lang="fa-IR" sz="1400" baseline="0" dirty="0" smtClean="0">
                          <a:latin typeface="Times New Roman"/>
                          <a:ea typeface="MS Mincho"/>
                          <a:cs typeface="B Titr" pitchFamily="2" charset="-78"/>
                        </a:rPr>
                        <a:t> کل</a:t>
                      </a:r>
                      <a:endParaRPr lang="en-US" sz="1400" dirty="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dirty="0" smtClean="0">
                          <a:latin typeface="Times New Roman"/>
                          <a:ea typeface="MS Mincho"/>
                          <a:cs typeface="B Titr" pitchFamily="2" charset="-78"/>
                        </a:rPr>
                        <a:t>تعداد محصول</a:t>
                      </a:r>
                      <a:endParaRPr lang="en-US" sz="1400" dirty="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dirty="0" smtClean="0">
                          <a:latin typeface="Times New Roman"/>
                          <a:ea typeface="MS Mincho"/>
                          <a:cs typeface="B Titr" pitchFamily="2" charset="-78"/>
                        </a:rPr>
                        <a:t>قیمت</a:t>
                      </a:r>
                      <a:endParaRPr lang="en-US" sz="1400" dirty="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dirty="0" smtClean="0">
                          <a:latin typeface="Times New Roman"/>
                          <a:ea typeface="MS Mincho"/>
                          <a:cs typeface="B Titr" pitchFamily="2" charset="-78"/>
                        </a:rPr>
                        <a:t>جمع</a:t>
                      </a:r>
                      <a:r>
                        <a:rPr lang="fa-IR" sz="1400" baseline="0" dirty="0" smtClean="0">
                          <a:latin typeface="Times New Roman"/>
                          <a:ea typeface="MS Mincho"/>
                          <a:cs typeface="B Titr" pitchFamily="2" charset="-78"/>
                        </a:rPr>
                        <a:t> کل</a:t>
                      </a:r>
                      <a:endParaRPr lang="en-US" sz="1400" dirty="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dirty="0" smtClean="0">
                          <a:latin typeface="Times New Roman"/>
                          <a:ea typeface="MS Mincho"/>
                          <a:cs typeface="B Titr" pitchFamily="2" charset="-78"/>
                        </a:rPr>
                        <a:t>تعداد محصول</a:t>
                      </a:r>
                      <a:endParaRPr lang="en-US" sz="1400" dirty="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dirty="0" smtClean="0">
                          <a:latin typeface="Times New Roman"/>
                          <a:ea typeface="MS Mincho"/>
                          <a:cs typeface="B Titr" pitchFamily="2" charset="-78"/>
                        </a:rPr>
                        <a:t>قیمت</a:t>
                      </a:r>
                      <a:endParaRPr lang="en-US" sz="1400" dirty="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dirty="0" smtClean="0">
                          <a:latin typeface="Times New Roman"/>
                          <a:ea typeface="MS Mincho"/>
                          <a:cs typeface="B Titr" pitchFamily="2" charset="-78"/>
                        </a:rPr>
                        <a:t>جمع</a:t>
                      </a:r>
                      <a:r>
                        <a:rPr lang="fa-IR" sz="1400" baseline="0" dirty="0" smtClean="0">
                          <a:latin typeface="Times New Roman"/>
                          <a:ea typeface="MS Mincho"/>
                          <a:cs typeface="B Titr" pitchFamily="2" charset="-78"/>
                        </a:rPr>
                        <a:t> کل</a:t>
                      </a:r>
                      <a:endParaRPr lang="en-US" sz="1400" dirty="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18577446"/>
                  </a:ext>
                </a:extLst>
              </a:tr>
              <a:tr h="89916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dirty="0" smtClean="0">
                          <a:latin typeface="Times New Roman"/>
                          <a:ea typeface="MS Mincho"/>
                          <a:cs typeface="B Titr" pitchFamily="2" charset="-78"/>
                        </a:rPr>
                        <a:t>نام محصول/خدمت</a:t>
                      </a:r>
                      <a:endParaRPr lang="ar-SA" sz="1400" dirty="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1600" dirty="0">
                        <a:cs typeface="B Tit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1600" dirty="0">
                        <a:cs typeface="B Tit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1600" dirty="0">
                        <a:cs typeface="B Tit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1600" dirty="0">
                        <a:cs typeface="B Tit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1600" dirty="0">
                        <a:cs typeface="B Titr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916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400" b="1" dirty="0">
                          <a:latin typeface="Times New Roman"/>
                          <a:ea typeface="MS Mincho"/>
                          <a:cs typeface="B Titr" pitchFamily="2" charset="-78"/>
                        </a:rPr>
                        <a:t>جمع كل</a:t>
                      </a:r>
                      <a:endParaRPr lang="en-US" sz="1400" dirty="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1600" dirty="0">
                        <a:cs typeface="B Tit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1600" dirty="0">
                        <a:cs typeface="B Tit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1600" dirty="0">
                        <a:cs typeface="B Tit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1600" dirty="0">
                        <a:cs typeface="B Tit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1600" dirty="0">
                        <a:cs typeface="B Tit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1600" dirty="0">
                        <a:cs typeface="B Tit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1600" dirty="0">
                        <a:cs typeface="B Titr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916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Times New Roman"/>
                          <a:ea typeface="MS Mincho"/>
                          <a:cs typeface="B Titr" pitchFamily="2" charset="-78"/>
                        </a:rPr>
                        <a:t>جمع کل سه سال</a:t>
                      </a:r>
                      <a:endParaRPr lang="en-US" sz="1400" dirty="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1600" dirty="0">
                        <a:cs typeface="B Tit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1600" dirty="0">
                        <a:cs typeface="B Tit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1600" dirty="0">
                        <a:cs typeface="B Tit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1600" dirty="0">
                        <a:cs typeface="B Tit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1600" dirty="0">
                        <a:cs typeface="B Tit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a-IR" sz="1600" dirty="0">
                        <a:cs typeface="B Titr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3600" dirty="0" smtClean="0">
                <a:cs typeface="B Titr" pitchFamily="2" charset="-78"/>
              </a:rPr>
              <a:t>پیش بینی درآمدزایی*</a:t>
            </a:r>
            <a:endParaRPr lang="fa-IR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3142184" y="5949280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/>
              <a:t>*</a:t>
            </a:r>
            <a:r>
              <a:rPr lang="fa-IR" dirty="0" smtClean="0">
                <a:cs typeface="B Nazanin" pitchFamily="2" charset="-78"/>
              </a:rPr>
              <a:t>تورم سالیانه در قیمت تمام شده لحاظ گردد.</a:t>
            </a:r>
            <a:endParaRPr lang="en-US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500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9512" y="818781"/>
          <a:ext cx="8640960" cy="546534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0411"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 dirty="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Zar"/>
                        </a:rPr>
                        <a:t>شرح هزینه</a:t>
                      </a:r>
                      <a:endParaRPr lang="en-US" sz="1600" dirty="0">
                        <a:latin typeface="Times New Roman"/>
                        <a:ea typeface="MS Mincho"/>
                        <a:cs typeface="Arial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Zar"/>
                        </a:rPr>
                        <a:t>هزینه متغیر</a:t>
                      </a:r>
                      <a:endParaRPr lang="en-US" sz="1600">
                        <a:latin typeface="Times New Roman"/>
                        <a:ea typeface="MS Mincho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Zar"/>
                        </a:rPr>
                        <a:t>هزینه ثابت</a:t>
                      </a:r>
                      <a:endParaRPr lang="en-US" sz="1600">
                        <a:latin typeface="Times New Roman"/>
                        <a:ea typeface="MS Mincho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Zar"/>
                        </a:rPr>
                        <a:t>هزینه کل</a:t>
                      </a:r>
                      <a:endParaRPr lang="en-US" sz="1600">
                        <a:latin typeface="Times New Roman"/>
                        <a:ea typeface="MS Mincho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411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 dirty="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Zar"/>
                        </a:rPr>
                        <a:t>مبلغ</a:t>
                      </a:r>
                      <a:endParaRPr lang="en-US" sz="1600" dirty="0">
                        <a:latin typeface="Times New Roman"/>
                        <a:ea typeface="MS Mincho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 dirty="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Zar"/>
                        </a:rPr>
                        <a:t>درصد</a:t>
                      </a:r>
                      <a:endParaRPr lang="en-US" sz="1600" dirty="0">
                        <a:latin typeface="Times New Roman"/>
                        <a:ea typeface="MS Mincho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 dirty="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Zar"/>
                        </a:rPr>
                        <a:t>مبلغ</a:t>
                      </a:r>
                      <a:endParaRPr lang="en-US" sz="1600" dirty="0">
                        <a:latin typeface="Times New Roman"/>
                        <a:ea typeface="MS Mincho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Zar"/>
                        </a:rPr>
                        <a:t>درصد</a:t>
                      </a:r>
                      <a:endParaRPr lang="en-US" sz="1600">
                        <a:latin typeface="Times New Roman"/>
                        <a:ea typeface="MS Mincho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41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Titr" pitchFamily="2" charset="-78"/>
                        </a:rPr>
                        <a:t>نیروی انسانی</a:t>
                      </a:r>
                      <a:endParaRPr lang="en-US" sz="1200" dirty="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1200" dirty="0">
                        <a:solidFill>
                          <a:srgbClr val="333333"/>
                        </a:solidFill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Titr" pitchFamily="2" charset="-78"/>
                        </a:rPr>
                        <a:t>65</a:t>
                      </a:r>
                      <a:endParaRPr lang="en-US" sz="1200" dirty="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1200" dirty="0">
                        <a:solidFill>
                          <a:srgbClr val="333333"/>
                        </a:solidFill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Titr" pitchFamily="2" charset="-78"/>
                        </a:rPr>
                        <a:t>35</a:t>
                      </a:r>
                      <a:endParaRPr lang="en-US" sz="120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200" b="0" i="0" u="none" strike="noStrike" dirty="0" smtClean="0">
                        <a:solidFill>
                          <a:srgbClr val="000000"/>
                        </a:solidFill>
                        <a:latin typeface="Nazanin"/>
                        <a:cs typeface="B Titr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41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Titr" pitchFamily="2" charset="-78"/>
                        </a:rPr>
                        <a:t>مواد اولیه</a:t>
                      </a:r>
                      <a:endParaRPr lang="en-US" sz="120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1200" dirty="0">
                        <a:solidFill>
                          <a:srgbClr val="333333"/>
                        </a:solidFill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Titr" pitchFamily="2" charset="-78"/>
                        </a:rPr>
                        <a:t>100</a:t>
                      </a:r>
                      <a:endParaRPr lang="en-US" sz="1200" dirty="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1200" dirty="0">
                        <a:solidFill>
                          <a:srgbClr val="333333"/>
                        </a:solidFill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Titr" pitchFamily="2" charset="-78"/>
                        </a:rPr>
                        <a:t>-</a:t>
                      </a:r>
                      <a:endParaRPr lang="en-US" sz="1200" dirty="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200" b="0" i="0" u="none" strike="noStrike" kern="1200" dirty="0" smtClean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41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Titr" pitchFamily="2" charset="-78"/>
                        </a:rPr>
                        <a:t>استفاده از آزمایشگاه ، کارگاه و...</a:t>
                      </a:r>
                      <a:endParaRPr lang="en-US" sz="120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1200" dirty="0">
                        <a:solidFill>
                          <a:srgbClr val="333333"/>
                        </a:solidFill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Titr" pitchFamily="2" charset="-78"/>
                        </a:rPr>
                        <a:t>100</a:t>
                      </a:r>
                      <a:endParaRPr lang="en-US" sz="120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1200" dirty="0">
                        <a:solidFill>
                          <a:srgbClr val="333333"/>
                        </a:solidFill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Titr" pitchFamily="2" charset="-78"/>
                        </a:rPr>
                        <a:t>-</a:t>
                      </a:r>
                      <a:endParaRPr lang="en-US" sz="1200" dirty="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200" b="0" i="0" u="none" strike="noStrike" kern="1200" dirty="0" smtClean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0411"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2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هزينه سفر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1200" dirty="0">
                        <a:solidFill>
                          <a:srgbClr val="333333"/>
                        </a:solidFill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Titr" pitchFamily="2" charset="-78"/>
                        </a:rPr>
                        <a:t>90</a:t>
                      </a:r>
                      <a:endParaRPr lang="en-US" sz="120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1200" dirty="0">
                        <a:solidFill>
                          <a:srgbClr val="333333"/>
                        </a:solidFill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Titr" pitchFamily="2" charset="-78"/>
                        </a:rPr>
                        <a:t>10</a:t>
                      </a:r>
                      <a:endParaRPr lang="en-US" sz="1200" dirty="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2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0411"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2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تهيه منابع </a:t>
                      </a:r>
                      <a:r>
                        <a:rPr lang="fa-IR" sz="1200" b="0" i="0" u="none" strike="noStrike" kern="1200" dirty="0" smtClean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علمي</a:t>
                      </a:r>
                      <a:endParaRPr lang="fa-IR" sz="12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1200" dirty="0">
                        <a:solidFill>
                          <a:srgbClr val="333333"/>
                        </a:solidFill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Titr" pitchFamily="2" charset="-78"/>
                        </a:rPr>
                        <a:t>90</a:t>
                      </a:r>
                      <a:endParaRPr lang="en-US" sz="120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1200" dirty="0">
                        <a:solidFill>
                          <a:srgbClr val="333333"/>
                        </a:solidFill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Titr" pitchFamily="2" charset="-78"/>
                        </a:rPr>
                        <a:t>10</a:t>
                      </a:r>
                      <a:endParaRPr lang="en-US" sz="1200" dirty="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2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0411"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2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موارد متفرقه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1200" dirty="0">
                        <a:solidFill>
                          <a:srgbClr val="333333"/>
                        </a:solidFill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Titr" pitchFamily="2" charset="-78"/>
                        </a:rPr>
                        <a:t>90</a:t>
                      </a:r>
                      <a:endParaRPr lang="en-US" sz="120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1200" dirty="0">
                        <a:solidFill>
                          <a:srgbClr val="333333"/>
                        </a:solidFill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Titr" pitchFamily="2" charset="-78"/>
                        </a:rPr>
                        <a:t>10</a:t>
                      </a:r>
                      <a:endParaRPr lang="en-US" sz="1200" dirty="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2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0411"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2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تايپ و تکثير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1200" dirty="0">
                        <a:solidFill>
                          <a:srgbClr val="333333"/>
                        </a:solidFill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Titr" pitchFamily="2" charset="-78"/>
                        </a:rPr>
                        <a:t>90</a:t>
                      </a:r>
                      <a:endParaRPr lang="en-US" sz="1200" dirty="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1200" dirty="0">
                        <a:solidFill>
                          <a:srgbClr val="333333"/>
                        </a:solidFill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Titr" pitchFamily="2" charset="-78"/>
                        </a:rPr>
                        <a:t>10</a:t>
                      </a:r>
                      <a:endParaRPr lang="en-US" sz="120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2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0411"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200" b="0" i="0" u="none" strike="noStrike" kern="1200" dirty="0" smtClean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جستجوي </a:t>
                      </a:r>
                      <a:r>
                        <a:rPr lang="fa-IR" sz="12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اطلاعات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1200" dirty="0">
                        <a:solidFill>
                          <a:srgbClr val="333333"/>
                        </a:solidFill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 smtClean="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Titr" pitchFamily="2" charset="-78"/>
                        </a:rPr>
                        <a:t>-</a:t>
                      </a:r>
                      <a:endParaRPr lang="fa-IR" sz="1200" dirty="0">
                        <a:solidFill>
                          <a:srgbClr val="333333"/>
                        </a:solidFill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2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Titr" pitchFamily="2" charset="-78"/>
                        </a:rPr>
                        <a:t>100</a:t>
                      </a:r>
                      <a:endParaRPr lang="en-US" sz="120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2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0411"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200" b="0" i="0" u="none" strike="noStrike" kern="1200" dirty="0" smtClean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اجاره</a:t>
                      </a:r>
                      <a:r>
                        <a:rPr lang="fa-IR" sz="1200" b="0" i="0" u="none" strike="noStrike" kern="1200" dirty="0">
                          <a:solidFill>
                            <a:srgbClr val="000000"/>
                          </a:solidFill>
                          <a:latin typeface="Nazanin"/>
                          <a:ea typeface="+mn-ea"/>
                          <a:cs typeface="B Titr" pitchFamily="2" charset="-78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1200" dirty="0">
                        <a:solidFill>
                          <a:srgbClr val="333333"/>
                        </a:solidFill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 smtClean="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Titr" pitchFamily="2" charset="-78"/>
                        </a:rPr>
                        <a:t>-</a:t>
                      </a:r>
                      <a:endParaRPr lang="fa-IR" sz="1200" dirty="0">
                        <a:solidFill>
                          <a:srgbClr val="333333"/>
                        </a:solidFill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2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Titr" pitchFamily="2" charset="-78"/>
                        </a:rPr>
                        <a:t>100</a:t>
                      </a:r>
                      <a:endParaRPr lang="en-US" sz="120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2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0411">
                <a:tc>
                  <a:txBody>
                    <a:bodyPr/>
                    <a:lstStyle/>
                    <a:p>
                      <a:pPr marL="37465" marR="37465" algn="ctr" rtl="1">
                        <a:spcAft>
                          <a:spcPts val="0"/>
                        </a:spcAft>
                        <a:tabLst>
                          <a:tab pos="285115" algn="r"/>
                        </a:tabLst>
                      </a:pPr>
                      <a:r>
                        <a:rPr lang="fa-IR" sz="1200" dirty="0" smtClean="0">
                          <a:latin typeface="Times New Roman"/>
                          <a:ea typeface="Times New Roman"/>
                          <a:cs typeface="B Titr" pitchFamily="2" charset="-78"/>
                        </a:rPr>
                        <a:t>تبلیغات</a:t>
                      </a:r>
                      <a:endParaRPr lang="en-US" sz="1200" dirty="0">
                        <a:latin typeface="Times New Roman"/>
                        <a:ea typeface="Times New Roman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1200" dirty="0">
                        <a:solidFill>
                          <a:srgbClr val="333333"/>
                        </a:solidFill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dirty="0" smtClean="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Titr" pitchFamily="2" charset="-78"/>
                        </a:rPr>
                        <a:t>-</a:t>
                      </a:r>
                      <a:endParaRPr lang="fa-IR" sz="1200" dirty="0">
                        <a:solidFill>
                          <a:srgbClr val="333333"/>
                        </a:solidFill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2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>
                          <a:solidFill>
                            <a:srgbClr val="333333"/>
                          </a:solidFill>
                          <a:latin typeface="Times New Roman"/>
                          <a:ea typeface="MS Mincho"/>
                          <a:cs typeface="B Titr" pitchFamily="2" charset="-78"/>
                        </a:rPr>
                        <a:t>100</a:t>
                      </a:r>
                      <a:endParaRPr lang="en-US" sz="120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endParaRPr lang="fa-IR" sz="1200" b="0" i="0" u="none" strike="noStrike" kern="1200" dirty="0">
                        <a:solidFill>
                          <a:srgbClr val="000000"/>
                        </a:solidFill>
                        <a:latin typeface="Nazanin"/>
                        <a:ea typeface="+mn-ea"/>
                        <a:cs typeface="B Titr" pitchFamily="2" charset="-7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2041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200" b="1">
                          <a:latin typeface="Times New Roman"/>
                          <a:ea typeface="MS Mincho"/>
                          <a:cs typeface="B Titr" pitchFamily="2" charset="-78"/>
                        </a:rPr>
                        <a:t>جمع کل</a:t>
                      </a:r>
                      <a:r>
                        <a:rPr lang="ar-SA" sz="1200">
                          <a:latin typeface="Times New Roman"/>
                          <a:ea typeface="MS Mincho"/>
                          <a:cs typeface="B Titr" pitchFamily="2" charset="-78"/>
                        </a:rPr>
                        <a:t> </a:t>
                      </a:r>
                      <a:endParaRPr lang="en-US" sz="1200"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1200" dirty="0">
                        <a:solidFill>
                          <a:srgbClr val="333333"/>
                        </a:solidFill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1200" dirty="0">
                        <a:solidFill>
                          <a:srgbClr val="333333"/>
                        </a:solidFill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1200" dirty="0">
                        <a:solidFill>
                          <a:srgbClr val="333333"/>
                        </a:solidFill>
                        <a:latin typeface="Times New Roman"/>
                        <a:ea typeface="MS Mincho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pPr algn="r"/>
            <a:r>
              <a:rPr lang="fa-IR" sz="3200" dirty="0" smtClean="0">
                <a:solidFill>
                  <a:schemeClr val="tx1"/>
                </a:solidFill>
                <a:effectLst/>
                <a:cs typeface="B Nazanin" pitchFamily="2" charset="-78"/>
              </a:rPr>
              <a:t>نقطه سر به سر</a:t>
            </a: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3635895" y="6244688"/>
            <a:ext cx="5184577" cy="63408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1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r"/>
            <a:r>
              <a:rPr lang="fa-IR" sz="1600" dirty="0" smtClean="0">
                <a:solidFill>
                  <a:schemeClr val="tx1"/>
                </a:solidFill>
                <a:effectLst/>
                <a:cs typeface="B Nazanin" pitchFamily="2" charset="-78"/>
              </a:rPr>
              <a:t>نقطه سر به سر به صورت یک ساله یا مجموع سه سال محاسبه می شود.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393947"/>
            <a:ext cx="8229600" cy="4900000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ar-SA" dirty="0" smtClean="0">
                <a:cs typeface="B Nazanin" pitchFamily="2" charset="-78"/>
              </a:rPr>
              <a:t>مقدار تولید /جمع هزینه متغیر = هزینه متغیر هر واحد</a:t>
            </a:r>
            <a:endParaRPr lang="en-US" dirty="0" smtClean="0">
              <a:cs typeface="B Nazanin" pitchFamily="2" charset="-78"/>
            </a:endParaRPr>
          </a:p>
          <a:p>
            <a:pPr algn="l">
              <a:buNone/>
            </a:pPr>
            <a:r>
              <a:rPr lang="ar-SA" dirty="0" smtClean="0">
                <a:cs typeface="B Nazanin" pitchFamily="2" charset="-78"/>
              </a:rPr>
              <a:t> </a:t>
            </a:r>
            <a:endParaRPr lang="en-US" dirty="0" smtClean="0">
              <a:cs typeface="B Nazanin" pitchFamily="2" charset="-78"/>
            </a:endParaRPr>
          </a:p>
          <a:p>
            <a:pPr algn="l">
              <a:buNone/>
            </a:pPr>
            <a:r>
              <a:rPr lang="ar-SA" dirty="0" smtClean="0">
                <a:cs typeface="B Nazanin" pitchFamily="2" charset="-78"/>
              </a:rPr>
              <a:t> </a:t>
            </a:r>
            <a:endParaRPr lang="en-US" dirty="0" smtClean="0">
              <a:cs typeface="B Nazanin" pitchFamily="2" charset="-78"/>
            </a:endParaRPr>
          </a:p>
          <a:p>
            <a:pPr algn="l">
              <a:buNone/>
            </a:pPr>
            <a:r>
              <a:rPr lang="ar-SA" dirty="0" smtClean="0">
                <a:cs typeface="B Nazanin" pitchFamily="2" charset="-78"/>
              </a:rPr>
              <a:t>هزینه متغیر هر واحد – مبلغ فروش هر واحد = حاشیه سود</a:t>
            </a:r>
            <a:endParaRPr lang="en-US" dirty="0" smtClean="0">
              <a:cs typeface="B Nazanin" pitchFamily="2" charset="-78"/>
            </a:endParaRPr>
          </a:p>
          <a:p>
            <a:pPr algn="l">
              <a:buNone/>
            </a:pPr>
            <a:r>
              <a:rPr lang="ar-SA" dirty="0" smtClean="0">
                <a:cs typeface="B Nazanin" pitchFamily="2" charset="-78"/>
              </a:rPr>
              <a:t> </a:t>
            </a:r>
            <a:endParaRPr lang="en-US" dirty="0" smtClean="0">
              <a:cs typeface="B Nazanin" pitchFamily="2" charset="-78"/>
            </a:endParaRPr>
          </a:p>
          <a:p>
            <a:pPr algn="l">
              <a:buNone/>
            </a:pPr>
            <a:r>
              <a:rPr lang="ar-SA" dirty="0" smtClean="0">
                <a:cs typeface="B Nazanin" pitchFamily="2" charset="-78"/>
              </a:rPr>
              <a:t> </a:t>
            </a:r>
            <a:endParaRPr lang="en-US" dirty="0" smtClean="0">
              <a:cs typeface="B Nazanin" pitchFamily="2" charset="-78"/>
            </a:endParaRPr>
          </a:p>
          <a:p>
            <a:pPr algn="l">
              <a:buNone/>
            </a:pPr>
            <a:r>
              <a:rPr lang="ar-SA" dirty="0" smtClean="0">
                <a:cs typeface="B Nazanin" pitchFamily="2" charset="-78"/>
              </a:rPr>
              <a:t>حاشیه سود/ جمع هزینه ثابت سالانه = مقدار فروش در نقطه سربه سر</a:t>
            </a:r>
            <a:endParaRPr lang="fa-IR" dirty="0" smtClean="0">
              <a:cs typeface="B Nazanin" pitchFamily="2" charset="-78"/>
            </a:endParaRPr>
          </a:p>
          <a:p>
            <a:pPr algn="l">
              <a:buNone/>
            </a:pPr>
            <a:endParaRPr lang="en-US" dirty="0" smtClean="0">
              <a:cs typeface="B Nazanin" pitchFamily="2" charset="-78"/>
            </a:endParaRPr>
          </a:p>
          <a:p>
            <a:pPr marL="109728" indent="0">
              <a:buNone/>
            </a:pPr>
            <a:endParaRPr lang="fa-IR" dirty="0">
              <a:cs typeface="B Nazanin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200" dirty="0" smtClean="0">
                <a:solidFill>
                  <a:schemeClr val="tx1"/>
                </a:solidFill>
                <a:effectLst/>
                <a:cs typeface="B Nazanin" pitchFamily="2" charset="-78"/>
              </a:rPr>
              <a:t>نقطه سر به سر(ادامه)</a:t>
            </a:r>
            <a:endParaRPr lang="fa-IR" sz="3200" dirty="0">
              <a:solidFill>
                <a:schemeClr val="tx1"/>
              </a:solidFill>
              <a:effectLst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39552" y="1268760"/>
            <a:ext cx="8136904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2000" dirty="0" smtClean="0">
                <a:cs typeface="B Zar" pitchFamily="2" charset="-78"/>
              </a:rPr>
              <a:t>در صورت داشتن قرارداد فروش محصول يا توافق نامه خريد محصول مستندات اسكن شده ارائه گردد</a:t>
            </a:r>
            <a:endParaRPr lang="fa-IR" sz="2000" dirty="0">
              <a:cs typeface="B Zar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3200" dirty="0" smtClean="0">
                <a:solidFill>
                  <a:schemeClr val="tx1"/>
                </a:solidFill>
                <a:effectLst/>
                <a:cs typeface="B Nazanin" pitchFamily="2" charset="-78"/>
              </a:rPr>
              <a:t>مستندات فروش(اختیاری)</a:t>
            </a:r>
            <a:endParaRPr lang="fa-IR" sz="3200" dirty="0">
              <a:solidFill>
                <a:schemeClr val="tx1"/>
              </a:solidFill>
              <a:effectLst/>
              <a:cs typeface="B Nazanin" pitchFamily="2" charset="-78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39552" y="1268760"/>
            <a:ext cx="8136904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fa-IR" sz="2000" dirty="0">
              <a:cs typeface="B Zar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3200" dirty="0" smtClean="0">
                <a:solidFill>
                  <a:schemeClr val="tx1"/>
                </a:solidFill>
                <a:effectLst/>
                <a:cs typeface="B Nazanin" pitchFamily="2" charset="-78"/>
              </a:rPr>
              <a:t>سایر توانمندی های هسته(اختیاری)</a:t>
            </a:r>
            <a:endParaRPr lang="fa-IR" sz="3200" dirty="0">
              <a:solidFill>
                <a:schemeClr val="tx1"/>
              </a:solidFill>
              <a:effectLst/>
              <a:cs typeface="B Nazanin" pitchFamily="2" charset="-78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39552" y="1268760"/>
            <a:ext cx="8136904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370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fa-IR" sz="1800" dirty="0">
                <a:cs typeface="Nazanin" pitchFamily="2" charset="-78"/>
              </a:rPr>
              <a:t>نام و نام خانوادگي:			سال تولد:		شهر محل سکونت:</a:t>
            </a:r>
            <a:endParaRPr lang="en-US" sz="1800" dirty="0">
              <a:cs typeface="Nazanin" pitchFamily="2" charset="-78"/>
            </a:endParaRPr>
          </a:p>
          <a:p>
            <a:pPr>
              <a:lnSpc>
                <a:spcPct val="150000"/>
              </a:lnSpc>
              <a:buNone/>
            </a:pPr>
            <a:endParaRPr lang="en-US" sz="2400" dirty="0">
              <a:cs typeface="Nazanin" pitchFamily="2" charset="-78"/>
            </a:endParaRPr>
          </a:p>
          <a:p>
            <a:r>
              <a:rPr lang="fa-IR" sz="1800" b="1" dirty="0" smtClean="0">
                <a:cs typeface="Nazanin" pitchFamily="2" charset="-78"/>
              </a:rPr>
              <a:t>مدارج تحصيلي (با ذکر محل اخذ مدرک): </a:t>
            </a:r>
          </a:p>
          <a:p>
            <a:pPr>
              <a:buNone/>
            </a:pPr>
            <a:r>
              <a:rPr lang="fa-IR" sz="1600" dirty="0" smtClean="0">
                <a:cs typeface="Nazanin" pitchFamily="2" charset="-78"/>
              </a:rPr>
              <a:t>کارشناسی رشته .... از دانشگاه ... </a:t>
            </a:r>
          </a:p>
          <a:p>
            <a:pPr>
              <a:buNone/>
            </a:pPr>
            <a:r>
              <a:rPr lang="fa-IR" sz="1600" dirty="0">
                <a:cs typeface="Nazanin" pitchFamily="2" charset="-78"/>
              </a:rPr>
              <a:t>کارشناسی </a:t>
            </a:r>
            <a:r>
              <a:rPr lang="fa-IR" sz="1600" dirty="0" smtClean="0">
                <a:cs typeface="Nazanin" pitchFamily="2" charset="-78"/>
              </a:rPr>
              <a:t>ارشد رشته </a:t>
            </a:r>
            <a:r>
              <a:rPr lang="fa-IR" sz="1600" dirty="0">
                <a:cs typeface="Nazanin" pitchFamily="2" charset="-78"/>
              </a:rPr>
              <a:t>.... از دانشگاه </a:t>
            </a:r>
            <a:r>
              <a:rPr lang="fa-IR" sz="1600" dirty="0" smtClean="0">
                <a:cs typeface="Nazanin" pitchFamily="2" charset="-78"/>
              </a:rPr>
              <a:t>...</a:t>
            </a:r>
          </a:p>
          <a:p>
            <a:pPr>
              <a:buNone/>
            </a:pPr>
            <a:r>
              <a:rPr lang="fa-IR" sz="1600" dirty="0" smtClean="0">
                <a:cs typeface="Nazanin" pitchFamily="2" charset="-78"/>
              </a:rPr>
              <a:t>دکتری </a:t>
            </a:r>
            <a:r>
              <a:rPr lang="fa-IR" sz="1600" dirty="0">
                <a:cs typeface="Nazanin" pitchFamily="2" charset="-78"/>
              </a:rPr>
              <a:t>رشته .... از دانشگاه </a:t>
            </a:r>
            <a:r>
              <a:rPr lang="fa-IR" sz="1600" dirty="0" smtClean="0">
                <a:cs typeface="Nazanin" pitchFamily="2" charset="-78"/>
              </a:rPr>
              <a:t>...</a:t>
            </a:r>
            <a:endParaRPr lang="en-US" sz="1600" dirty="0" smtClean="0">
              <a:cs typeface="Nazanin" pitchFamily="2" charset="-78"/>
            </a:endParaRPr>
          </a:p>
          <a:p>
            <a:pPr>
              <a:buNone/>
            </a:pPr>
            <a:endParaRPr lang="fa-IR" sz="1600" dirty="0" smtClean="0">
              <a:cs typeface="Nazanin" pitchFamily="2" charset="-78"/>
            </a:endParaRPr>
          </a:p>
          <a:p>
            <a:r>
              <a:rPr lang="fa-IR" sz="2000" b="1" dirty="0" smtClean="0">
                <a:cs typeface="B Nazanin" pitchFamily="2" charset="-78"/>
              </a:rPr>
              <a:t>سوابق كاري و پروژه هاي صنعتي (حداکثر 4 مورد با اهمیت بیشتر)</a:t>
            </a:r>
          </a:p>
          <a:p>
            <a:endParaRPr lang="fa-IR" sz="1800" b="1" dirty="0" smtClean="0">
              <a:cs typeface="B Nazanin" pitchFamily="2" charset="-78"/>
            </a:endParaRPr>
          </a:p>
          <a:p>
            <a:pPr marL="109728" indent="0">
              <a:buNone/>
            </a:pPr>
            <a:r>
              <a:rPr lang="fa-IR" sz="2400" dirty="0">
                <a:cs typeface="Nazanin" pitchFamily="2" charset="-78"/>
              </a:rPr>
              <a:t> </a:t>
            </a:r>
            <a:endParaRPr lang="en-US" sz="2400" dirty="0">
              <a:cs typeface="Nazanin" pitchFamily="2" charset="-78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B Nazanin" pitchFamily="2" charset="-78"/>
              </a:rPr>
              <a:t>رزومه اعضا </a:t>
            </a:r>
            <a:r>
              <a:rPr kumimoji="0" lang="fa-I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B Nazanin" pitchFamily="2" charset="-78"/>
              </a:rPr>
              <a:t>(نفر دوم تيم كاري)</a:t>
            </a:r>
            <a:endParaRPr kumimoji="0" lang="fa-IR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B Nazanin" pitchFamily="2" charset="-78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609600" y="1412776"/>
            <a:ext cx="82296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150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fa-IR" sz="1800" dirty="0">
                <a:cs typeface="Nazanin" pitchFamily="2" charset="-78"/>
              </a:rPr>
              <a:t>نام و نام خانوادگي:			سال تولد:		شهر محل سکونت:</a:t>
            </a:r>
            <a:endParaRPr lang="en-US" sz="1800" dirty="0">
              <a:cs typeface="Nazanin" pitchFamily="2" charset="-78"/>
            </a:endParaRPr>
          </a:p>
          <a:p>
            <a:pPr>
              <a:lnSpc>
                <a:spcPct val="150000"/>
              </a:lnSpc>
              <a:buNone/>
            </a:pPr>
            <a:endParaRPr lang="en-US" sz="2400" dirty="0">
              <a:cs typeface="Nazanin" pitchFamily="2" charset="-78"/>
            </a:endParaRPr>
          </a:p>
          <a:p>
            <a:r>
              <a:rPr lang="fa-IR" sz="1800" b="1" dirty="0" smtClean="0">
                <a:cs typeface="Nazanin" pitchFamily="2" charset="-78"/>
              </a:rPr>
              <a:t>مدارج تحصيلي (با ذکر محل اخذ مدرک): </a:t>
            </a:r>
          </a:p>
          <a:p>
            <a:pPr>
              <a:buNone/>
            </a:pPr>
            <a:r>
              <a:rPr lang="fa-IR" sz="1600" dirty="0" smtClean="0">
                <a:cs typeface="Nazanin" pitchFamily="2" charset="-78"/>
              </a:rPr>
              <a:t>کارشناسی رشته .... از دانشگاه ... </a:t>
            </a:r>
          </a:p>
          <a:p>
            <a:pPr>
              <a:buNone/>
            </a:pPr>
            <a:r>
              <a:rPr lang="fa-IR" sz="1600" dirty="0">
                <a:cs typeface="Nazanin" pitchFamily="2" charset="-78"/>
              </a:rPr>
              <a:t>کارشناسی </a:t>
            </a:r>
            <a:r>
              <a:rPr lang="fa-IR" sz="1600" dirty="0" smtClean="0">
                <a:cs typeface="Nazanin" pitchFamily="2" charset="-78"/>
              </a:rPr>
              <a:t>ارشد رشته </a:t>
            </a:r>
            <a:r>
              <a:rPr lang="fa-IR" sz="1600" dirty="0">
                <a:cs typeface="Nazanin" pitchFamily="2" charset="-78"/>
              </a:rPr>
              <a:t>.... از دانشگاه </a:t>
            </a:r>
            <a:r>
              <a:rPr lang="fa-IR" sz="1600" dirty="0" smtClean="0">
                <a:cs typeface="Nazanin" pitchFamily="2" charset="-78"/>
              </a:rPr>
              <a:t>...</a:t>
            </a:r>
          </a:p>
          <a:p>
            <a:pPr>
              <a:buNone/>
            </a:pPr>
            <a:r>
              <a:rPr lang="fa-IR" sz="1600" dirty="0" smtClean="0">
                <a:cs typeface="Nazanin" pitchFamily="2" charset="-78"/>
              </a:rPr>
              <a:t>دکتری </a:t>
            </a:r>
            <a:r>
              <a:rPr lang="fa-IR" sz="1600" dirty="0">
                <a:cs typeface="Nazanin" pitchFamily="2" charset="-78"/>
              </a:rPr>
              <a:t>رشته .... از دانشگاه </a:t>
            </a:r>
            <a:r>
              <a:rPr lang="fa-IR" sz="1600" dirty="0" smtClean="0">
                <a:cs typeface="Nazanin" pitchFamily="2" charset="-78"/>
              </a:rPr>
              <a:t>...</a:t>
            </a:r>
            <a:endParaRPr lang="en-US" sz="1600" dirty="0" smtClean="0">
              <a:cs typeface="Nazanin" pitchFamily="2" charset="-78"/>
            </a:endParaRPr>
          </a:p>
          <a:p>
            <a:pPr>
              <a:buNone/>
            </a:pPr>
            <a:endParaRPr lang="fa-IR" sz="1600" dirty="0" smtClean="0">
              <a:cs typeface="Nazanin" pitchFamily="2" charset="-78"/>
            </a:endParaRPr>
          </a:p>
          <a:p>
            <a:r>
              <a:rPr lang="fa-IR" sz="2000" b="1" dirty="0" smtClean="0">
                <a:cs typeface="B Nazanin" pitchFamily="2" charset="-78"/>
              </a:rPr>
              <a:t>سوابق كاري و پروژه هاي صنعتي (حداکثر 4 مورد با اهمیت بیشتر)</a:t>
            </a:r>
          </a:p>
          <a:p>
            <a:endParaRPr lang="fa-IR" sz="1800" b="1" dirty="0" smtClean="0">
              <a:cs typeface="B Nazanin" pitchFamily="2" charset="-78"/>
            </a:endParaRPr>
          </a:p>
          <a:p>
            <a:pPr marL="109728" indent="0">
              <a:buNone/>
            </a:pPr>
            <a:r>
              <a:rPr lang="fa-IR" sz="2400" dirty="0">
                <a:cs typeface="Nazanin" pitchFamily="2" charset="-78"/>
              </a:rPr>
              <a:t> </a:t>
            </a:r>
            <a:endParaRPr lang="en-US" sz="2400" dirty="0">
              <a:cs typeface="Nazanin" pitchFamily="2" charset="-78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Nazanin" pitchFamily="2" charset="-78"/>
              </a:rPr>
              <a:t>رزومه اعضا </a:t>
            </a:r>
            <a:r>
              <a:rPr kumimoji="0" lang="fa-I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Nazanin" pitchFamily="2" charset="-78"/>
              </a:rPr>
              <a:t>(نفر سوم تيم كاري)</a:t>
            </a:r>
            <a:endParaRPr kumimoji="0" lang="fa-IR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Nazanin" pitchFamily="2" charset="-78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609600" y="1412776"/>
            <a:ext cx="822960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130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pitchFamily="34" charset="0"/>
            </a:endParaRPr>
          </a:p>
        </p:txBody>
      </p:sp>
      <p:graphicFrame>
        <p:nvGraphicFramePr>
          <p:cNvPr id="7" name="Group 26"/>
          <p:cNvGraphicFramePr>
            <a:graphicFrameLocks noGrp="1"/>
          </p:cNvGraphicFramePr>
          <p:nvPr>
            <p:extLst/>
          </p:nvPr>
        </p:nvGraphicFramePr>
        <p:xfrm>
          <a:off x="747187" y="1634092"/>
          <a:ext cx="8111602" cy="2445380"/>
        </p:xfrm>
        <a:graphic>
          <a:graphicData uri="http://schemas.openxmlformats.org/drawingml/2006/table">
            <a:tbl>
              <a:tblPr rtl="1"/>
              <a:tblGrid>
                <a:gridCol w="1613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54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0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50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02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84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892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1802"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Nazanin" pitchFamily="2" charset="-78"/>
                        </a:rPr>
                        <a:t>نام و نام خانوادگی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Nazanin" pitchFamily="2" charset="-78"/>
                        </a:rPr>
                        <a:t>مدرک تحصيلي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Nazanin" pitchFamily="2" charset="-78"/>
                        </a:rPr>
                        <a:t>زمينة تخصصي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Nazanin" pitchFamily="2" charset="-78"/>
                        </a:rPr>
                        <a:t>سمت در واحد فناوری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Nazanin" pitchFamily="2" charset="-78"/>
                        </a:rPr>
                        <a:t>نوع همکاری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Nazanin" pitchFamily="2" charset="-78"/>
                        </a:rPr>
                        <a:t>تمام وقت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Nazanin" pitchFamily="2" charset="-78"/>
                        </a:rPr>
                        <a:t>پاره وقت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1018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195" name="Rectangle 9"/>
          <p:cNvSpPr>
            <a:spLocks noChangeArrowheads="1"/>
          </p:cNvSpPr>
          <p:nvPr/>
        </p:nvSpPr>
        <p:spPr bwMode="auto">
          <a:xfrm>
            <a:off x="0" y="692696"/>
            <a:ext cx="87153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4000" b="1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IranNastaliq" pitchFamily="18" charset="0"/>
                <a:ea typeface="+mn-ea"/>
                <a:cs typeface="B Nazanin" pitchFamily="2" charset="-78"/>
              </a:rPr>
              <a:t>معرفي اعضای همکار هسته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64839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fa-IR" sz="4400" dirty="0">
                <a:cs typeface="B Nazanin" pitchFamily="2" charset="-78"/>
              </a:rPr>
              <a:t>معرفي مشاور علمی يا </a:t>
            </a:r>
            <a:r>
              <a:rPr lang="fa-IR" sz="4400" dirty="0" smtClean="0">
                <a:cs typeface="B Nazanin" pitchFamily="2" charset="-78"/>
              </a:rPr>
              <a:t>اقتصادي(اختیاری)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253957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Nazanin" panose="00000400000000000000" pitchFamily="2" charset="-78"/>
              </a:rPr>
              <a:t>اسکن قرارداد مشاوره یا اقتصادی(اختیاری)</a:t>
            </a:r>
            <a:endParaRPr lang="fa-IR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06009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fa-IR" sz="2000" b="1" dirty="0" smtClean="0">
                <a:cs typeface="B Nazanin" pitchFamily="2" charset="-78"/>
              </a:rPr>
              <a:t>در این قسمت موارد زیر صورت فهرست وار بیان شوند.</a:t>
            </a:r>
          </a:p>
          <a:p>
            <a:pPr>
              <a:buNone/>
            </a:pPr>
            <a:endParaRPr lang="fa-IR" sz="2000" dirty="0" smtClean="0">
              <a:cs typeface="B Nazanin" pitchFamily="2" charset="-78"/>
            </a:endParaRPr>
          </a:p>
          <a:p>
            <a:r>
              <a:rPr lang="fa-IR" sz="2000" dirty="0" smtClean="0">
                <a:cs typeface="B Nazanin" pitchFamily="2" charset="-78"/>
              </a:rPr>
              <a:t>توصیف طرح و ایده ترجیحا به صورت بلوک دیاگرام، نمودار، نقشه و....</a:t>
            </a:r>
          </a:p>
          <a:p>
            <a:endParaRPr lang="fa-IR" sz="2000" dirty="0" smtClean="0">
              <a:cs typeface="B Nazanin" pitchFamily="2" charset="-78"/>
            </a:endParaRPr>
          </a:p>
          <a:p>
            <a:r>
              <a:rPr lang="fa-IR" sz="2000" dirty="0" smtClean="0">
                <a:cs typeface="B Nazanin" pitchFamily="2" charset="-78"/>
              </a:rPr>
              <a:t>نوآوری طرح در چیست؟ (علمی، فناوری، مزیت منطقه ای، ...)</a:t>
            </a:r>
          </a:p>
          <a:p>
            <a:pPr marL="109728" indent="0">
              <a:buNone/>
            </a:pPr>
            <a:endParaRPr lang="fa-IR" sz="2000" dirty="0">
              <a:cs typeface="B Nazanin" pitchFamily="2" charset="-78"/>
            </a:endParaRPr>
          </a:p>
          <a:p>
            <a:pPr marL="109728" indent="0">
              <a:buNone/>
            </a:pPr>
            <a:endParaRPr lang="fa-IR" sz="2000" dirty="0" smtClean="0">
              <a:cs typeface="B Nazanin" pitchFamily="2" charset="-78"/>
            </a:endParaRPr>
          </a:p>
          <a:p>
            <a:endParaRPr lang="fa-IR" sz="2000" dirty="0">
              <a:cs typeface="Nazanin" panose="000004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3200" dirty="0" smtClean="0">
                <a:solidFill>
                  <a:schemeClr val="tx1"/>
                </a:solidFill>
                <a:effectLst/>
                <a:latin typeface=" B Nazanin"/>
                <a:cs typeface="B Nazanin" pitchFamily="2" charset="-78"/>
              </a:rPr>
              <a:t>شرح ایده نوآورانه با عنوان ...</a:t>
            </a:r>
            <a:r>
              <a:rPr lang="fa-IR" sz="3200" dirty="0" smtClean="0">
                <a:solidFill>
                  <a:schemeClr val="tx1"/>
                </a:solidFill>
                <a:cs typeface="B Nazanin" pitchFamily="2" charset="-78"/>
              </a:rPr>
              <a:t> </a:t>
            </a:r>
            <a:r>
              <a:rPr lang="fa-IR" sz="2000" dirty="0" smtClean="0">
                <a:solidFill>
                  <a:schemeClr val="tx1"/>
                </a:solidFill>
                <a:effectLst/>
                <a:cs typeface="B Nazanin" pitchFamily="2" charset="-78"/>
              </a:rPr>
              <a:t>(ترجیحا حداکثر در 3 اسلاید)</a:t>
            </a:r>
            <a:endParaRPr lang="fa-IR" sz="3200" dirty="0">
              <a:solidFill>
                <a:schemeClr val="tx1"/>
              </a:solidFill>
              <a:effectLst/>
              <a:latin typeface=" B Nazanin"/>
              <a:cs typeface="B Nazanin" pitchFamily="2" charset="-78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323528" y="1196752"/>
            <a:ext cx="8352928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111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a-IR" dirty="0" smtClean="0">
                <a:latin typeface=" B Nazanin"/>
                <a:cs typeface="B Nazanin" panose="00000400000000000000" pitchFamily="2" charset="-78"/>
              </a:rPr>
              <a:t>اسکن مجوزها یا تاییدیه های اخذ شده(اختیاری)</a:t>
            </a:r>
            <a:endParaRPr lang="fa-IR" dirty="0">
              <a:latin typeface=" B Nazanin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538947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1425</TotalTime>
  <Words>789</Words>
  <Application>Microsoft Office PowerPoint</Application>
  <PresentationFormat>On-screen Show (4:3)</PresentationFormat>
  <Paragraphs>237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43" baseType="lpstr">
      <vt:lpstr> B Nazanin</vt:lpstr>
      <vt:lpstr>2  Nazanin</vt:lpstr>
      <vt:lpstr>Arial</vt:lpstr>
      <vt:lpstr>B Nazanin</vt:lpstr>
      <vt:lpstr>B Titr</vt:lpstr>
      <vt:lpstr>B Zar</vt:lpstr>
      <vt:lpstr>Calibri</vt:lpstr>
      <vt:lpstr>IranNastaliq</vt:lpstr>
      <vt:lpstr>Lucida Sans Unicode</vt:lpstr>
      <vt:lpstr>Majalla UI</vt:lpstr>
      <vt:lpstr>MS Mincho</vt:lpstr>
      <vt:lpstr>Nazanin</vt:lpstr>
      <vt:lpstr>Times New Roman</vt:lpstr>
      <vt:lpstr>Verdana</vt:lpstr>
      <vt:lpstr>Wingdings 2</vt:lpstr>
      <vt:lpstr>Wingdings 3</vt:lpstr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معرفي مشاور علمی يا اقتصادي(اختیاری)</vt:lpstr>
      <vt:lpstr>اسکن قرارداد مشاوره یا اقتصادی(اختیاری)</vt:lpstr>
      <vt:lpstr>شرح ایده نوآورانه با عنوان ... (ترجیحا حداکثر در 3 اسلاید)</vt:lpstr>
      <vt:lpstr>اسکن مجوزها یا تاییدیه های اخذ شده(اختیاری)</vt:lpstr>
      <vt:lpstr>عكس و يا فيلم نمونه محصول(اختیاری)</vt:lpstr>
      <vt:lpstr>مدل کسب و کار (ترجیحا حداکثر در 4 اسلاید)</vt:lpstr>
      <vt:lpstr>بازار هدف، رقبا، استراتژی رقابتی (ترجیحا حداکثر در5 اسلاید)</vt:lpstr>
      <vt:lpstr>برآورد هزينه های** شرکت (طی 3 سال به صورت جداول جداگانه برای هر سال)</vt:lpstr>
      <vt:lpstr>برآورد هزينه های ** شرکت (طی 3 سال به صورت جداول جداگانه برای هر سال)</vt:lpstr>
      <vt:lpstr>برآورد هزينه های شرکت (طی 3 سال به صورت جداول جداگانه برای هر سال)</vt:lpstr>
      <vt:lpstr>جمع هزينه ها (برای 3 سال)</vt:lpstr>
      <vt:lpstr> سرمایه گذاری های ثابت (طی 3 سال استقرار)  </vt:lpstr>
      <vt:lpstr> سرمایه گذاری های ثابت (طی 3 سال استقرار) </vt:lpstr>
      <vt:lpstr> سرمایه گذاری های ثابت (طی 3 سال استقرار)</vt:lpstr>
      <vt:lpstr>جمع سرمایه گذاری ثابت مورد نیاز </vt:lpstr>
      <vt:lpstr>PowerPoint Presentation</vt:lpstr>
      <vt:lpstr>پیش بینی درآمدزایی*</vt:lpstr>
      <vt:lpstr>نقطه سر به سر</vt:lpstr>
      <vt:lpstr>نقطه سر به سر(ادامه)</vt:lpstr>
      <vt:lpstr>مستندات فروش(اختیاری)</vt:lpstr>
      <vt:lpstr>سایر توانمندی های هسته(اختیاری)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Sky</dc:creator>
  <cp:lastModifiedBy>A.R.I</cp:lastModifiedBy>
  <cp:revision>181</cp:revision>
  <cp:lastPrinted>2018-08-27T07:36:50Z</cp:lastPrinted>
  <dcterms:created xsi:type="dcterms:W3CDTF">2014-06-29T05:19:48Z</dcterms:created>
  <dcterms:modified xsi:type="dcterms:W3CDTF">2022-05-28T07:38:42Z</dcterms:modified>
</cp:coreProperties>
</file>