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8"/>
  </p:notesMasterIdLst>
  <p:sldIdLst>
    <p:sldId id="334" r:id="rId2"/>
    <p:sldId id="335" r:id="rId3"/>
    <p:sldId id="336" r:id="rId4"/>
    <p:sldId id="337" r:id="rId5"/>
    <p:sldId id="338" r:id="rId6"/>
    <p:sldId id="339" r:id="rId7"/>
    <p:sldId id="345" r:id="rId8"/>
    <p:sldId id="340" r:id="rId9"/>
    <p:sldId id="346" r:id="rId10"/>
    <p:sldId id="341" r:id="rId11"/>
    <p:sldId id="342" r:id="rId12"/>
    <p:sldId id="343" r:id="rId13"/>
    <p:sldId id="324" r:id="rId14"/>
    <p:sldId id="325" r:id="rId15"/>
    <p:sldId id="313" r:id="rId16"/>
    <p:sldId id="288" r:id="rId17"/>
    <p:sldId id="309" r:id="rId18"/>
    <p:sldId id="327" r:id="rId19"/>
    <p:sldId id="328" r:id="rId20"/>
    <p:sldId id="326" r:id="rId21"/>
    <p:sldId id="289" r:id="rId22"/>
    <p:sldId id="344" r:id="rId23"/>
    <p:sldId id="300" r:id="rId24"/>
    <p:sldId id="305" r:id="rId25"/>
    <p:sldId id="295" r:id="rId26"/>
    <p:sldId id="333" r:id="rId27"/>
  </p:sldIdLst>
  <p:sldSz cx="9144000" cy="6858000" type="screen4x3"/>
  <p:notesSz cx="6797675" cy="987425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>
      <p:cViewPr varScale="1">
        <p:scale>
          <a:sx n="73" d="100"/>
          <a:sy n="73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FA529-EA1C-4EAE-A817-D7542786F7E4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6BAF4-E884-4998-AB43-56701B7C17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8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1D4346-8AEF-4ED8-83D2-D9FD65D4E1CE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897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4020E0-4E06-48A8-9A6F-2AF60C170E64}" type="datetimeFigureOut">
              <a:rPr lang="fa-IR" smtClean="0"/>
              <a:pPr/>
              <a:t>27/10/1443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B0BDEE-65B3-4FE8-9B97-D7D638D81ED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6" y="5276771"/>
            <a:ext cx="39456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azanin"/>
                <a:ea typeface="+mn-ea"/>
                <a:cs typeface="B Nazanin" pitchFamily="2" charset="-78"/>
              </a:rPr>
              <a:t>     مدير عامل/ ایده پرداز اصلی طرح:</a:t>
            </a:r>
          </a:p>
          <a:p>
            <a:pPr marL="0" marR="0" lvl="0" indent="0" algn="ctr" defTabSz="914400" rtl="1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azanin"/>
              <a:ea typeface="+mn-ea"/>
              <a:cs typeface="Nazanin" pitchFamily="2" charset="-7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39031" y="3645743"/>
            <a:ext cx="69127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azanin"/>
                <a:ea typeface="+mn-ea"/>
                <a:cs typeface="B Nazanin" pitchFamily="2" charset="-78"/>
              </a:rPr>
              <a:t>نام محصول/ ایده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azanin"/>
              <a:ea typeface="+mn-ea"/>
              <a:cs typeface="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4414" y="714356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    </a:t>
            </a: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فرم پذیرش مرکز </a:t>
            </a: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رشد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solidFill>
                  <a:prstClr val="black"/>
                </a:solidFill>
                <a:latin typeface="Lucida Sans Unicode"/>
                <a:cs typeface="B Nazanin" pitchFamily="2" charset="-78"/>
              </a:rPr>
              <a:t>دانشکده فنی و حرفه ای شهید باهنر</a:t>
            </a:r>
            <a:endParaRPr kumimoji="0" lang="fa-IR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8802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عكس و يا فيلم نمونه محصول(اختیاری)</a:t>
            </a:r>
            <a:endParaRPr lang="fa-IR" sz="3200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2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>
                <a:cs typeface="B Nazanin" pitchFamily="2" charset="-78"/>
              </a:rPr>
              <a:t>توجیه اقتصادی اجرای طرح (مواردی مانند: رفع چه نیاز یا مشکلی در جامعه، بهبود کیفیت زندگی از چه نظر، تسهیل فرآیند صنعتی، ....)</a:t>
            </a:r>
          </a:p>
          <a:p>
            <a:pPr>
              <a:buNone/>
            </a:pPr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هسته برای مشتریان مزبور چه ارزشی خلق و ارائه می کند که موجب جذب آنها می شود ؟</a:t>
            </a:r>
          </a:p>
          <a:p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روش کسب درآمد هسته چیست؟ (فروش محصول/خدمات/فروش دانش فنی/...)</a:t>
            </a:r>
          </a:p>
          <a:p>
            <a:endParaRPr lang="fa-IR" sz="2000" dirty="0">
              <a:cs typeface="B Nazanin" pitchFamily="2" charset="-78"/>
            </a:endParaRPr>
          </a:p>
          <a:p>
            <a:pPr marL="109728" indent="0">
              <a:buNone/>
            </a:pPr>
            <a:endParaRPr lang="fa-IR" sz="2000" dirty="0" smtClean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  <a:t>مدل کسب و کار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(ترجیحا حداکثر در 4 اسلاید)</a:t>
            </a:r>
            <a:endParaRPr lang="fa-IR" sz="3200" dirty="0" smtClean="0">
              <a:solidFill>
                <a:schemeClr val="tx1"/>
              </a:solidFill>
              <a:effectLst/>
              <a:cs typeface="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90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B Nazanin" pitchFamily="2" charset="-78"/>
              </a:rPr>
              <a:t>مشتریان محصول و یا خدمات تولیدی هسته چه کسانی هستند و چه وی‍ژگی ها ، نیازها و علائقی دارند؟</a:t>
            </a:r>
          </a:p>
          <a:p>
            <a:r>
              <a:rPr lang="fa-IR" sz="2000" dirty="0" smtClean="0">
                <a:cs typeface="B Nazanin" pitchFamily="2" charset="-78"/>
              </a:rPr>
              <a:t> حجم بازار را چقدر براورد می کنید و چگونه این براورد انجام شده است؟</a:t>
            </a:r>
          </a:p>
          <a:p>
            <a:r>
              <a:rPr lang="fa-IR" sz="2000" dirty="0" smtClean="0">
                <a:cs typeface="B Nazanin" pitchFamily="2" charset="-78"/>
              </a:rPr>
              <a:t>استراتژی ورود به بازار و روند رشد آن را چگونه براورد می کنید؟</a:t>
            </a:r>
          </a:p>
          <a:p>
            <a:r>
              <a:rPr lang="fa-IR" sz="2000" dirty="0" smtClean="0">
                <a:cs typeface="B Nazanin" pitchFamily="2" charset="-78"/>
              </a:rPr>
              <a:t> رقبای داخلی و خارجی را معرفی کنید.</a:t>
            </a:r>
          </a:p>
          <a:p>
            <a:r>
              <a:rPr lang="fa-IR" sz="2000" dirty="0" smtClean="0">
                <a:cs typeface="B Nazanin" pitchFamily="2" charset="-78"/>
              </a:rPr>
              <a:t> استراتژی قیمت گذاری و مزیت رقابتی شما در مقابل رقبا چیست؟ </a:t>
            </a:r>
          </a:p>
          <a:p>
            <a:pPr>
              <a:buNone/>
            </a:pPr>
            <a:endParaRPr lang="fa-IR" sz="20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بازار هدف، رقبا، استراتژی رقابتی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(ترجیحا حداکثر در5 اسلاید)</a:t>
            </a:r>
            <a:endParaRPr lang="fa-IR" sz="2800" dirty="0" smtClean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7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543326"/>
              </p:ext>
            </p:extLst>
          </p:nvPr>
        </p:nvGraphicFramePr>
        <p:xfrm>
          <a:off x="606890" y="4509120"/>
          <a:ext cx="8229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مکان</a:t>
                      </a:r>
                      <a:endParaRPr lang="fa-IR" sz="18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 نمونه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هزينه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0172" y="16332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  <a:t>برآورد هزينه </a:t>
            </a:r>
            <a:r>
              <a:rPr lang="fa-IR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  <a:t>های</a:t>
            </a:r>
            <a:r>
              <a:rPr lang="fa-IR" sz="3200" dirty="0"/>
              <a:t>** </a:t>
            </a:r>
            <a:r>
              <a:rPr lang="fa-IR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  <a:t>شرکت</a:t>
            </a:r>
            <a:br>
              <a:rPr lang="fa-IR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</a:br>
            <a:r>
              <a:rPr lang="fa-IR" sz="24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Nazanin" pitchFamily="2" charset="-78"/>
              </a:rPr>
              <a:t>(طی 3 سال به صورت جداول جداگانه برای هر سال)</a:t>
            </a:r>
            <a:endParaRPr lang="fa-IR" sz="3200" b="1" dirty="0" smtClean="0">
              <a:solidFill>
                <a:schemeClr val="tx1"/>
              </a:solidFill>
              <a:effectLst/>
              <a:latin typeface="+mn-lt"/>
              <a:ea typeface="+mn-ea"/>
              <a:cs typeface="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3049" y="1428736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Nazanin" pitchFamily="2" charset="-78"/>
              </a:rPr>
              <a:t>هزينه پرسنلي </a:t>
            </a:r>
            <a:endParaRPr lang="fa-IR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181406"/>
              </p:ext>
            </p:extLst>
          </p:nvPr>
        </p:nvGraphicFramePr>
        <p:xfrm>
          <a:off x="500034" y="1857364"/>
          <a:ext cx="8432588" cy="18827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11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428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تخصص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تعداد افراد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حق الزحمه در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ماه (ریال)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تعداد ماه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جمع حق الزحمه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latin typeface="Nazanin"/>
                          <a:cs typeface="B Titr" pitchFamily="2" charset="-78"/>
                        </a:rPr>
                        <a:t>(ریال)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100" b="0" i="0" u="none" strike="noStrike" dirty="0">
                        <a:solidFill>
                          <a:srgbClr val="000000"/>
                        </a:solidFill>
                        <a:latin typeface="Arial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dirty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6890" y="4084084"/>
            <a:ext cx="8105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>
                <a:cs typeface="Nazanin" pitchFamily="2" charset="-78"/>
              </a:rPr>
              <a:t>هزينه </a:t>
            </a:r>
            <a:r>
              <a:rPr lang="fa-IR" b="1" dirty="0" smtClean="0">
                <a:cs typeface="Nazanin" pitchFamily="2" charset="-78"/>
              </a:rPr>
              <a:t>آزمايش ها </a:t>
            </a:r>
            <a:r>
              <a:rPr lang="fa-IR" b="1" dirty="0">
                <a:cs typeface="Nazanin" pitchFamily="2" charset="-78"/>
              </a:rPr>
              <a:t>و خدمات </a:t>
            </a:r>
            <a:r>
              <a:rPr lang="fa-IR" b="1" dirty="0" smtClean="0">
                <a:cs typeface="Nazanin" pitchFamily="2" charset="-78"/>
              </a:rPr>
              <a:t>آزمايشگاهي و کارگاهی </a:t>
            </a:r>
            <a:r>
              <a:rPr lang="fa-IR" b="1" dirty="0">
                <a:cs typeface="Nazanin" pitchFamily="2" charset="-78"/>
              </a:rPr>
              <a:t>مورد </a:t>
            </a:r>
            <a:r>
              <a:rPr lang="fa-IR" b="1" dirty="0" smtClean="0">
                <a:cs typeface="Nazanin" pitchFamily="2" charset="-78"/>
              </a:rPr>
              <a:t>نياز </a:t>
            </a:r>
            <a:r>
              <a:rPr lang="fa-IR" sz="1400" b="1" dirty="0">
                <a:cs typeface="Nazanin" pitchFamily="2" charset="-78"/>
              </a:rPr>
              <a:t>(طی 3 سال به صورت جداول جداگانه برای هر سال)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9912" y="6237312"/>
            <a:ext cx="4896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**: تورم </a:t>
            </a:r>
            <a:r>
              <a:rPr lang="fa-IR" dirty="0">
                <a:cs typeface="B Nazanin" pitchFamily="2" charset="-78"/>
              </a:rPr>
              <a:t>سالیانه در تمامی هزینه های 3 سال </a:t>
            </a:r>
            <a:r>
              <a:rPr lang="fa-IR" dirty="0" smtClean="0">
                <a:cs typeface="B Nazanin" pitchFamily="2" charset="-78"/>
              </a:rPr>
              <a:t>لحاظ شود.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92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82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  <a:effectLst/>
                <a:cs typeface="Nazanin" pitchFamily="2" charset="-78"/>
              </a:rPr>
              <a:t>برآورد هزينه </a:t>
            </a:r>
            <a: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  <a:t>های </a:t>
            </a:r>
            <a:r>
              <a:rPr lang="fa-IR" sz="3200" dirty="0" smtClean="0"/>
              <a:t>** </a:t>
            </a:r>
            <a: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  <a:t>شرکت</a:t>
            </a:r>
            <a:b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</a:br>
            <a:r>
              <a:rPr lang="fa-IR" sz="2400" dirty="0" smtClean="0">
                <a:solidFill>
                  <a:schemeClr val="tx1"/>
                </a:solidFill>
                <a:effectLst/>
                <a:cs typeface="Nazanin" pitchFamily="2" charset="-78"/>
              </a:rPr>
              <a:t>(طی </a:t>
            </a:r>
            <a:r>
              <a:rPr lang="fa-IR" sz="2400" dirty="0">
                <a:solidFill>
                  <a:schemeClr val="tx1"/>
                </a:solidFill>
                <a:effectLst/>
                <a:cs typeface="Nazanin" pitchFamily="2" charset="-78"/>
              </a:rPr>
              <a:t>3 سال به صورت جداول جداگانه برای هر سال)</a:t>
            </a:r>
            <a:endParaRPr lang="fa-IR" sz="2400" b="1" dirty="0" smtClean="0">
              <a:latin typeface="+mn-lt"/>
              <a:ea typeface="+mn-ea"/>
              <a:cs typeface="Nazanin" pitchFamily="2" charset="-78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71472" y="2000240"/>
          <a:ext cx="8229600" cy="326612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5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2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رديف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نام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واحد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کل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r" rtl="1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241702" y="1428736"/>
            <a:ext cx="2568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Nazanin" pitchFamily="2" charset="-78"/>
              </a:rPr>
              <a:t>هزينه خريد مواد مصرفي مورد نياز</a:t>
            </a:r>
            <a:endParaRPr lang="fa-IR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0" y="5929330"/>
            <a:ext cx="4158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**: تورم </a:t>
            </a:r>
            <a:r>
              <a:rPr lang="fa-IR" dirty="0">
                <a:cs typeface="B Nazanin" pitchFamily="2" charset="-78"/>
              </a:rPr>
              <a:t>سالیانه در تمامی هزینه های 3 سال </a:t>
            </a:r>
            <a:r>
              <a:rPr lang="fa-IR" dirty="0" smtClean="0">
                <a:cs typeface="B Nazanin" pitchFamily="2" charset="-78"/>
              </a:rPr>
              <a:t>لحاظ شود.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80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075240" cy="4525963"/>
          </a:xfrm>
        </p:spPr>
        <p:txBody>
          <a:bodyPr/>
          <a:lstStyle/>
          <a:p>
            <a:r>
              <a:rPr lang="fa-IR" sz="1800" dirty="0" smtClean="0">
                <a:cs typeface="B Nazanin" pitchFamily="2" charset="-78"/>
              </a:rPr>
              <a:t>هزينه هاي متفرقه (مثال: اجاره، تبلیغات، سفر، تهیه منابع علمی و...)</a:t>
            </a:r>
          </a:p>
          <a:p>
            <a:pPr>
              <a:buNone/>
            </a:pPr>
            <a:endParaRPr lang="fa-IR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  <a:effectLst/>
                <a:cs typeface="Nazanin" pitchFamily="2" charset="-78"/>
              </a:rPr>
              <a:t>برآورد هزينه های </a:t>
            </a:r>
            <a: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  <a:t>شرکت</a:t>
            </a:r>
            <a:br>
              <a:rPr lang="fa-IR" sz="3200" dirty="0" smtClean="0">
                <a:solidFill>
                  <a:schemeClr val="tx1"/>
                </a:solidFill>
                <a:effectLst/>
                <a:cs typeface="Nazanin" pitchFamily="2" charset="-78"/>
              </a:rPr>
            </a:br>
            <a:r>
              <a:rPr lang="fa-IR" sz="2400" dirty="0" smtClean="0">
                <a:solidFill>
                  <a:schemeClr val="tx1"/>
                </a:solidFill>
                <a:effectLst/>
                <a:cs typeface="Nazanin" pitchFamily="2" charset="-78"/>
              </a:rPr>
              <a:t>(طی </a:t>
            </a:r>
            <a:r>
              <a:rPr lang="fa-IR" sz="2400" dirty="0">
                <a:solidFill>
                  <a:schemeClr val="tx1"/>
                </a:solidFill>
                <a:effectLst/>
                <a:cs typeface="Nazanin" pitchFamily="2" charset="-78"/>
              </a:rPr>
              <a:t>3 سال به صورت جداول جداگانه برای هر سال)</a:t>
            </a:r>
            <a:endParaRPr lang="fa-IR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060845"/>
          <a:ext cx="6096000" cy="33123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196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ساير هزينه ها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مبلغ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196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854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شرح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مبلغ ( ريال)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70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هزينه هاي پرسنلي 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0" i="0" u="none" strike="noStrike" dirty="0" smtClean="0">
                        <a:solidFill>
                          <a:srgbClr val="000000"/>
                        </a:solidFill>
                        <a:latin typeface="Nazanin"/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هزينه مواد مصرفي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هزينه هاي آزما يشگاهي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هزينه هاي متفرقه</a:t>
                      </a:r>
                      <a:endParaRPr lang="en-US" sz="14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B Nazanin" pitchFamily="2" charset="-78"/>
                        </a:rPr>
                        <a:t>جمع كل هزينه ها (ريال )</a:t>
                      </a:r>
                      <a:endParaRPr lang="en-US" sz="1600" b="1" dirty="0"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جمع هزينه ها (برای 3 سال)</a:t>
            </a:r>
            <a:endParaRPr lang="fa-IR" sz="3200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سرمایه گذاری های ثابت (طی 3 سال استقرار)  </a:t>
            </a: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43834" y="3714752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261731"/>
              </p:ext>
            </p:extLst>
          </p:nvPr>
        </p:nvGraphicFramePr>
        <p:xfrm>
          <a:off x="714348" y="2500306"/>
          <a:ext cx="8208911" cy="25261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5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198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رديف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نام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واحد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کل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95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95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95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95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4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95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929454" y="1785926"/>
            <a:ext cx="1941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خريد تجهیزات مورد نياز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71472" y="2214554"/>
          <a:ext cx="82296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رديف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نام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واحد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کل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4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 سرمایه گذاری های ثابت (طی 3 سال استقرار) </a:t>
            </a:r>
            <a:endParaRPr lang="fa-IR" sz="3200" dirty="0"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500826" y="1428736"/>
            <a:ext cx="2370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خريد وسایل اداری مورد نياز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2296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رديف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نام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تعداد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واحد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قيمت </a:t>
                      </a:r>
                      <a:r>
                        <a:rPr lang="fa-IR" sz="18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کل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4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جمع</a:t>
                      </a:r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4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 سرمایه گذاری های ثابت (طی 3 سال استقرار)</a:t>
            </a:r>
            <a:endParaRPr lang="fa-IR" sz="3200" dirty="0"/>
          </a:p>
        </p:txBody>
      </p:sp>
      <p:sp>
        <p:nvSpPr>
          <p:cNvPr id="5" name="Rectangle 4"/>
          <p:cNvSpPr/>
          <p:nvPr/>
        </p:nvSpPr>
        <p:spPr>
          <a:xfrm>
            <a:off x="6178631" y="1714488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خريد ساختمان و زمین مورد نياز </a:t>
            </a:r>
            <a:endParaRPr lang="fa-IR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1800" dirty="0" smtClean="0">
                <a:latin typeface="2  Nazanin"/>
                <a:cs typeface="Nazanin" pitchFamily="2" charset="-78"/>
              </a:rPr>
              <a:t>نام </a:t>
            </a:r>
            <a:r>
              <a:rPr lang="fa-IR" sz="1800" dirty="0">
                <a:latin typeface="2  Nazanin"/>
                <a:cs typeface="Nazanin" pitchFamily="2" charset="-78"/>
              </a:rPr>
              <a:t>و نام </a:t>
            </a:r>
            <a:r>
              <a:rPr lang="fa-IR" sz="1800" dirty="0" smtClean="0">
                <a:latin typeface="2  Nazanin"/>
                <a:cs typeface="Nazanin" pitchFamily="2" charset="-78"/>
              </a:rPr>
              <a:t>خانوادگي:</a:t>
            </a:r>
            <a:r>
              <a:rPr lang="fa-IR" sz="1800" dirty="0">
                <a:latin typeface="2  Nazanin"/>
                <a:cs typeface="Nazanin" pitchFamily="2" charset="-78"/>
              </a:rPr>
              <a:t>	</a:t>
            </a:r>
            <a:r>
              <a:rPr lang="fa-IR" sz="1800" dirty="0" smtClean="0">
                <a:latin typeface="2  Nazanin"/>
                <a:cs typeface="Nazanin" pitchFamily="2" charset="-78"/>
              </a:rPr>
              <a:t>		سال تولد:		شهر محل سکونت:</a:t>
            </a:r>
            <a:endParaRPr lang="en-US" sz="1800" dirty="0" smtClean="0">
              <a:latin typeface="2  Nazanin"/>
              <a:cs typeface="Nazanin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>
              <a:cs typeface="Nazanin" pitchFamily="2" charset="-78"/>
            </a:endParaRPr>
          </a:p>
          <a:p>
            <a:r>
              <a:rPr lang="fa-IR" sz="1800" b="1" dirty="0" smtClean="0">
                <a:cs typeface="Nazanin" pitchFamily="2" charset="-78"/>
              </a:rPr>
              <a:t>مدارج تحصيلي (با ذکر محل اخذ مدرک): 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کارشناسی رشته .... از دانشگاه ... </a:t>
            </a:r>
          </a:p>
          <a:p>
            <a:pPr>
              <a:buNone/>
            </a:pPr>
            <a:r>
              <a:rPr lang="fa-IR" sz="1600" dirty="0">
                <a:cs typeface="Nazanin" pitchFamily="2" charset="-78"/>
              </a:rPr>
              <a:t>کارشناسی </a:t>
            </a:r>
            <a:r>
              <a:rPr lang="fa-IR" sz="1600" dirty="0" smtClean="0">
                <a:cs typeface="Nazanin" pitchFamily="2" charset="-78"/>
              </a:rPr>
              <a:t>ارشد رشته </a:t>
            </a:r>
            <a:r>
              <a:rPr lang="fa-IR" sz="1600" dirty="0">
                <a:cs typeface="Nazanin" pitchFamily="2" charset="-78"/>
              </a:rPr>
              <a:t>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دکتری </a:t>
            </a:r>
            <a:r>
              <a:rPr lang="fa-IR" sz="1600" dirty="0">
                <a:cs typeface="Nazanin" pitchFamily="2" charset="-78"/>
              </a:rPr>
              <a:t>رشته 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  <a:endParaRPr lang="en-US" sz="1600" dirty="0" smtClean="0">
              <a:cs typeface="Nazanin" pitchFamily="2" charset="-78"/>
            </a:endParaRPr>
          </a:p>
          <a:p>
            <a:pPr>
              <a:buNone/>
            </a:pPr>
            <a:endParaRPr lang="fa-IR" sz="1600" dirty="0" smtClean="0">
              <a:cs typeface="Nazanin" pitchFamily="2" charset="-78"/>
            </a:endParaRPr>
          </a:p>
          <a:p>
            <a:r>
              <a:rPr lang="fa-IR" sz="2000" b="1" dirty="0" smtClean="0">
                <a:cs typeface="B Nazanin" pitchFamily="2" charset="-78"/>
              </a:rPr>
              <a:t>سوابق كاري و پروژه هاي صنعتي (حداکثر 4 مورد با اهمیت بیشتر)</a:t>
            </a:r>
          </a:p>
          <a:p>
            <a:endParaRPr lang="fa-IR" sz="1800" b="1" dirty="0" smtClean="0">
              <a:cs typeface="B Nazanin" pitchFamily="2" charset="-78"/>
            </a:endParaRPr>
          </a:p>
          <a:p>
            <a:pPr marL="109728" indent="0">
              <a:buNone/>
            </a:pPr>
            <a:r>
              <a:rPr lang="fa-IR" sz="2400" dirty="0">
                <a:cs typeface="Nazanin" pitchFamily="2" charset="-78"/>
              </a:rPr>
              <a:t> </a:t>
            </a:r>
            <a:endParaRPr lang="en-US" sz="2400" dirty="0">
              <a:cs typeface="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رزومه اعضا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(نفر اول تيم كاري)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9600" y="1412776"/>
            <a:ext cx="8229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8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7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رديف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عنوان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T="45683" marB="45683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مجموع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هزینه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T="45683" marB="4568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تجهیزات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وسایل اداری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ساختمان و کارگاه (در صورت خرید نه اجاره)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Nazanin" pitchFamily="2" charset="-78"/>
                        </a:rPr>
                        <a:t>جمع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جمع سرمایه گذاری ثابت مورد نیاز</a:t>
            </a:r>
            <a:b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</a:br>
            <a:endParaRPr lang="fa-IR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00600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زمان بندي فعالیت ها (در طی 36 ماه استقرار در مرکز رشد)</a:t>
            </a: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مدت </a:t>
            </a:r>
            <a:r>
              <a:rPr lang="fa-IR" sz="2400" dirty="0">
                <a:cs typeface="B Nazanin" pitchFamily="2" charset="-78"/>
              </a:rPr>
              <a:t>زمان پیش بینی شده برای طراحی و ساخت نمونه اولیه:</a:t>
            </a:r>
          </a:p>
          <a:p>
            <a:pPr marL="109728" indent="0">
              <a:buNone/>
            </a:pPr>
            <a:endParaRPr lang="fa-IR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4762" y="1417638"/>
          <a:ext cx="8914476" cy="42338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5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053">
                  <a:extLst>
                    <a:ext uri="{9D8B030D-6E8A-4147-A177-3AD203B41FA5}">
                      <a16:colId xmlns:a16="http://schemas.microsoft.com/office/drawing/2014/main" val="860667783"/>
                    </a:ext>
                  </a:extLst>
                </a:gridCol>
                <a:gridCol w="734636">
                  <a:extLst>
                    <a:ext uri="{9D8B030D-6E8A-4147-A177-3AD203B41FA5}">
                      <a16:colId xmlns:a16="http://schemas.microsoft.com/office/drawing/2014/main" val="3149780766"/>
                    </a:ext>
                  </a:extLst>
                </a:gridCol>
                <a:gridCol w="661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279">
                  <a:extLst>
                    <a:ext uri="{9D8B030D-6E8A-4147-A177-3AD203B41FA5}">
                      <a16:colId xmlns:a16="http://schemas.microsoft.com/office/drawing/2014/main" val="1159873777"/>
                    </a:ext>
                  </a:extLst>
                </a:gridCol>
                <a:gridCol w="787584">
                  <a:extLst>
                    <a:ext uri="{9D8B030D-6E8A-4147-A177-3AD203B41FA5}">
                      <a16:colId xmlns:a16="http://schemas.microsoft.com/office/drawing/2014/main" val="2037154914"/>
                    </a:ext>
                  </a:extLst>
                </a:gridCol>
                <a:gridCol w="926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163">
                  <a:extLst>
                    <a:ext uri="{9D8B030D-6E8A-4147-A177-3AD203B41FA5}">
                      <a16:colId xmlns:a16="http://schemas.microsoft.com/office/drawing/2014/main" val="2442177314"/>
                    </a:ext>
                  </a:extLst>
                </a:gridCol>
                <a:gridCol w="1032904">
                  <a:extLst>
                    <a:ext uri="{9D8B030D-6E8A-4147-A177-3AD203B41FA5}">
                      <a16:colId xmlns:a16="http://schemas.microsoft.com/office/drawing/2014/main" val="1528948015"/>
                    </a:ext>
                  </a:extLst>
                </a:gridCol>
              </a:tblGrid>
              <a:tr h="500062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B Titr" pitchFamily="2" charset="-78"/>
                        </a:rPr>
                        <a:t>نوع درآمد</a:t>
                      </a:r>
                      <a:endParaRPr lang="en-US" sz="1600" b="1" dirty="0"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gridSpan="9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مقداردرآمد ( در هر سال )</a:t>
                      </a:r>
                      <a:endParaRPr lang="en-US" sz="16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سال </a:t>
                      </a:r>
                      <a:r>
                        <a:rPr lang="fa-IR" sz="1400" b="1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اول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سال دوم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itchFamily="2" charset="-78"/>
                        </a:rPr>
                        <a:t>سال سوم</a:t>
                      </a:r>
                      <a:endParaRPr lang="fa-IR" sz="1400" dirty="0">
                        <a:cs typeface="B Titr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تعداد محصول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قیمت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جمع</a:t>
                      </a:r>
                      <a:r>
                        <a:rPr lang="fa-IR" sz="1400" baseline="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 کل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تعداد محصول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قیمت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جمع</a:t>
                      </a:r>
                      <a:r>
                        <a:rPr lang="fa-IR" sz="1400" baseline="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 کل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تعداد محصول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قیمت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جمع</a:t>
                      </a:r>
                      <a:r>
                        <a:rPr lang="fa-IR" sz="1400" baseline="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 کل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8577446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MS Mincho"/>
                          <a:cs typeface="B Titr" pitchFamily="2" charset="-78"/>
                        </a:rPr>
                        <a:t>نام محصول/خدمت</a:t>
                      </a:r>
                      <a:endParaRPr lang="ar-SA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جمع كل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Times New Roman"/>
                          <a:ea typeface="MS Mincho"/>
                          <a:cs typeface="B Titr" pitchFamily="2" charset="-78"/>
                        </a:rPr>
                        <a:t>جمع کل سه سال</a:t>
                      </a:r>
                      <a:endParaRPr lang="en-US" sz="14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Titr" pitchFamily="2" charset="-78"/>
              </a:rPr>
              <a:t>پیش بینی درآمدزایی*</a:t>
            </a:r>
            <a:endParaRPr lang="fa-IR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142184" y="594928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*</a:t>
            </a:r>
            <a:r>
              <a:rPr lang="fa-IR" dirty="0" smtClean="0">
                <a:cs typeface="B Nazanin" pitchFamily="2" charset="-78"/>
              </a:rPr>
              <a:t>تورم سالیانه در قیمت تمام شده لحاظ گردد.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0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818781"/>
          <a:ext cx="8640960" cy="54653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41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شرح هزینه</a:t>
                      </a:r>
                      <a:endParaRPr lang="en-US" sz="16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هزینه متغیر</a:t>
                      </a:r>
                      <a:endParaRPr lang="en-US" sz="160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هزینه ثابت</a:t>
                      </a:r>
                      <a:endParaRPr lang="en-US" sz="160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هزینه کل</a:t>
                      </a:r>
                      <a:endParaRPr lang="en-US" sz="160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1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مبلغ</a:t>
                      </a:r>
                      <a:endParaRPr lang="en-US" sz="16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درصد</a:t>
                      </a:r>
                      <a:endParaRPr lang="en-US" sz="16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مبلغ</a:t>
                      </a:r>
                      <a:endParaRPr lang="en-US" sz="1600" dirty="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Zar"/>
                        </a:rPr>
                        <a:t>درصد</a:t>
                      </a:r>
                      <a:endParaRPr lang="en-US" sz="1600"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نیروی انسانی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65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35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0" i="0" u="none" strike="noStrike" dirty="0" smtClean="0">
                        <a:solidFill>
                          <a:srgbClr val="000000"/>
                        </a:solidFill>
                        <a:latin typeface="Nazanin"/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مواد اولیه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0" i="0" u="none" strike="noStrike" kern="1200" dirty="0" smtClean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استفاده از آزمایشگاه ، کارگاه و...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0" i="0" u="none" strike="noStrike" kern="1200" dirty="0" smtClean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هزينه سفر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90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تهيه منابع </a:t>
                      </a:r>
                      <a:r>
                        <a:rPr lang="fa-IR" sz="12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علمي</a:t>
                      </a:r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90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موارد متفرقه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90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تايپ و تکثير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90</a:t>
                      </a:r>
                      <a:endParaRPr lang="en-US" sz="1200" dirty="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2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جستجوي </a:t>
                      </a:r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اطلاعات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0" i="0" u="none" strike="noStrike" kern="1200" dirty="0" smtClean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اجاره</a:t>
                      </a:r>
                      <a:r>
                        <a:rPr lang="fa-IR" sz="1200" b="0" i="0" u="none" strike="noStrike" kern="1200" dirty="0">
                          <a:solidFill>
                            <a:srgbClr val="000000"/>
                          </a:solidFill>
                          <a:latin typeface="Nazanin"/>
                          <a:ea typeface="+mn-ea"/>
                          <a:cs typeface="B Titr" pitchFamily="2" charset="-78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marL="37465" marR="37465" algn="ctr" rtl="1">
                        <a:spcAft>
                          <a:spcPts val="0"/>
                        </a:spcAft>
                        <a:tabLst>
                          <a:tab pos="285115" algn="r"/>
                        </a:tabLst>
                      </a:pPr>
                      <a:r>
                        <a:rPr lang="fa-IR" sz="1200" dirty="0" smtClean="0">
                          <a:latin typeface="Times New Roman"/>
                          <a:ea typeface="Times New Roman"/>
                          <a:cs typeface="B Titr" pitchFamily="2" charset="-78"/>
                        </a:rPr>
                        <a:t>تبلیغات</a:t>
                      </a:r>
                      <a:endParaRPr lang="en-US" sz="1200" dirty="0">
                        <a:latin typeface="Times New Roman"/>
                        <a:ea typeface="Times New Roman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-</a:t>
                      </a: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333333"/>
                          </a:solidFill>
                          <a:latin typeface="Times New Roman"/>
                          <a:ea typeface="MS Mincho"/>
                          <a:cs typeface="B Titr" pitchFamily="2" charset="-78"/>
                        </a:rPr>
                        <a:t>100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200" b="0" i="0" u="none" strike="noStrike" kern="1200" dirty="0">
                        <a:solidFill>
                          <a:srgbClr val="000000"/>
                        </a:solidFill>
                        <a:latin typeface="Nazanin"/>
                        <a:ea typeface="+mn-ea"/>
                        <a:cs typeface="B Titr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041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Times New Roman"/>
                          <a:ea typeface="MS Mincho"/>
                          <a:cs typeface="B Titr" pitchFamily="2" charset="-78"/>
                        </a:rPr>
                        <a:t>جمع کل</a:t>
                      </a:r>
                      <a:r>
                        <a:rPr lang="ar-SA" sz="1200">
                          <a:latin typeface="Times New Roman"/>
                          <a:ea typeface="MS Mincho"/>
                          <a:cs typeface="B Titr" pitchFamily="2" charset="-78"/>
                        </a:rPr>
                        <a:t> </a:t>
                      </a:r>
                      <a:endParaRPr lang="en-US" sz="1200"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200" dirty="0">
                        <a:solidFill>
                          <a:srgbClr val="333333"/>
                        </a:solidFill>
                        <a:latin typeface="Times New Roman"/>
                        <a:ea typeface="MS Mincho"/>
                        <a:cs typeface="B Tit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نقطه سر به سر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635895" y="6244688"/>
            <a:ext cx="5184577" cy="63408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fa-IR" sz="16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نقطه سر به سر به صورت یک ساله یا مجموع سه سال محاسبه می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93947"/>
            <a:ext cx="8229600" cy="49000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مقدار تولید /جمع هزینه متغیر = هزینه متغیر هر واحد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هزینه متغیر هر واحد – مبلغ فروش هر واحد = حاشیه سود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ar-SA" dirty="0" smtClean="0">
                <a:cs typeface="B Nazanin" pitchFamily="2" charset="-78"/>
              </a:rPr>
              <a:t>حاشیه سود/ جمع هزینه ثابت سالانه = مقدار فروش در نقطه سربه سر</a:t>
            </a:r>
            <a:endParaRPr lang="fa-IR" dirty="0" smtClean="0">
              <a:cs typeface="B Nazanin" pitchFamily="2" charset="-78"/>
            </a:endParaRPr>
          </a:p>
          <a:p>
            <a:pPr algn="l">
              <a:buNone/>
            </a:pPr>
            <a:endParaRPr lang="en-US" dirty="0" smtClean="0">
              <a:cs typeface="B Nazanin" pitchFamily="2" charset="-78"/>
            </a:endParaRPr>
          </a:p>
          <a:p>
            <a:pPr marL="109728" indent="0">
              <a:buNone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نقطه سر به سر(ادامه)</a:t>
            </a:r>
            <a:endParaRPr lang="fa-IR" sz="32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B Zar" pitchFamily="2" charset="-78"/>
              </a:rPr>
              <a:t>در صورت داشتن قرارداد فروش محصول يا توافق نامه خريد محصول مستندات اسكن شده ارائه گردد</a:t>
            </a:r>
            <a:endParaRPr lang="fa-IR" sz="2000" dirty="0">
              <a:cs typeface="B 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مستندات فروش(اختیاری)</a:t>
            </a:r>
            <a:endParaRPr lang="fa-IR" sz="3200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fa-IR" sz="2000" dirty="0">
              <a:cs typeface="B 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سایر توانمندی های هسته(اختیاری)</a:t>
            </a:r>
            <a:endParaRPr lang="fa-IR" sz="3200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9552" y="1268760"/>
            <a:ext cx="8136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1800" dirty="0">
                <a:cs typeface="Nazanin" pitchFamily="2" charset="-78"/>
              </a:rPr>
              <a:t>نام و نام خانوادگي:			سال تولد:		شهر محل سکونت:</a:t>
            </a:r>
            <a:endParaRPr lang="en-US" sz="1800" dirty="0">
              <a:cs typeface="Nazanin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>
              <a:cs typeface="Nazanin" pitchFamily="2" charset="-78"/>
            </a:endParaRPr>
          </a:p>
          <a:p>
            <a:r>
              <a:rPr lang="fa-IR" sz="1800" b="1" dirty="0" smtClean="0">
                <a:cs typeface="Nazanin" pitchFamily="2" charset="-78"/>
              </a:rPr>
              <a:t>مدارج تحصيلي (با ذکر محل اخذ مدرک): 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کارشناسی رشته .... از دانشگاه ... </a:t>
            </a:r>
          </a:p>
          <a:p>
            <a:pPr>
              <a:buNone/>
            </a:pPr>
            <a:r>
              <a:rPr lang="fa-IR" sz="1600" dirty="0">
                <a:cs typeface="Nazanin" pitchFamily="2" charset="-78"/>
              </a:rPr>
              <a:t>کارشناسی </a:t>
            </a:r>
            <a:r>
              <a:rPr lang="fa-IR" sz="1600" dirty="0" smtClean="0">
                <a:cs typeface="Nazanin" pitchFamily="2" charset="-78"/>
              </a:rPr>
              <a:t>ارشد رشته </a:t>
            </a:r>
            <a:r>
              <a:rPr lang="fa-IR" sz="1600" dirty="0">
                <a:cs typeface="Nazanin" pitchFamily="2" charset="-78"/>
              </a:rPr>
              <a:t>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دکتری </a:t>
            </a:r>
            <a:r>
              <a:rPr lang="fa-IR" sz="1600" dirty="0">
                <a:cs typeface="Nazanin" pitchFamily="2" charset="-78"/>
              </a:rPr>
              <a:t>رشته 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  <a:endParaRPr lang="en-US" sz="1600" dirty="0" smtClean="0">
              <a:cs typeface="Nazanin" pitchFamily="2" charset="-78"/>
            </a:endParaRPr>
          </a:p>
          <a:p>
            <a:pPr>
              <a:buNone/>
            </a:pPr>
            <a:endParaRPr lang="fa-IR" sz="1600" dirty="0" smtClean="0">
              <a:cs typeface="Nazanin" pitchFamily="2" charset="-78"/>
            </a:endParaRPr>
          </a:p>
          <a:p>
            <a:r>
              <a:rPr lang="fa-IR" sz="2000" b="1" dirty="0" smtClean="0">
                <a:cs typeface="B Nazanin" pitchFamily="2" charset="-78"/>
              </a:rPr>
              <a:t>سوابق كاري و پروژه هاي صنعتي (حداکثر 4 مورد با اهمیت بیشتر)</a:t>
            </a:r>
          </a:p>
          <a:p>
            <a:endParaRPr lang="fa-IR" sz="1800" b="1" dirty="0" smtClean="0">
              <a:cs typeface="B Nazanin" pitchFamily="2" charset="-78"/>
            </a:endParaRPr>
          </a:p>
          <a:p>
            <a:pPr marL="109728" indent="0">
              <a:buNone/>
            </a:pPr>
            <a:r>
              <a:rPr lang="fa-IR" sz="2400" dirty="0">
                <a:cs typeface="Nazanin" pitchFamily="2" charset="-78"/>
              </a:rPr>
              <a:t> </a:t>
            </a:r>
            <a:endParaRPr lang="en-US" sz="2400" dirty="0">
              <a:cs typeface="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رزومه اعضا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B Nazanin" pitchFamily="2" charset="-78"/>
              </a:rPr>
              <a:t>(نفر دوم تيم كاري)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9600" y="1412776"/>
            <a:ext cx="8229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50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1800" dirty="0">
                <a:cs typeface="Nazanin" pitchFamily="2" charset="-78"/>
              </a:rPr>
              <a:t>نام و نام خانوادگي:			سال تولد:		شهر محل سکونت:</a:t>
            </a:r>
            <a:endParaRPr lang="en-US" sz="1800" dirty="0">
              <a:cs typeface="Nazanin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>
              <a:cs typeface="Nazanin" pitchFamily="2" charset="-78"/>
            </a:endParaRPr>
          </a:p>
          <a:p>
            <a:r>
              <a:rPr lang="fa-IR" sz="1800" b="1" dirty="0" smtClean="0">
                <a:cs typeface="Nazanin" pitchFamily="2" charset="-78"/>
              </a:rPr>
              <a:t>مدارج تحصيلي (با ذکر محل اخذ مدرک): 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کارشناسی رشته .... از دانشگاه ... </a:t>
            </a:r>
          </a:p>
          <a:p>
            <a:pPr>
              <a:buNone/>
            </a:pPr>
            <a:r>
              <a:rPr lang="fa-IR" sz="1600" dirty="0">
                <a:cs typeface="Nazanin" pitchFamily="2" charset="-78"/>
              </a:rPr>
              <a:t>کارشناسی </a:t>
            </a:r>
            <a:r>
              <a:rPr lang="fa-IR" sz="1600" dirty="0" smtClean="0">
                <a:cs typeface="Nazanin" pitchFamily="2" charset="-78"/>
              </a:rPr>
              <a:t>ارشد رشته </a:t>
            </a:r>
            <a:r>
              <a:rPr lang="fa-IR" sz="1600" dirty="0">
                <a:cs typeface="Nazanin" pitchFamily="2" charset="-78"/>
              </a:rPr>
              <a:t>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</a:p>
          <a:p>
            <a:pPr>
              <a:buNone/>
            </a:pPr>
            <a:r>
              <a:rPr lang="fa-IR" sz="1600" dirty="0" smtClean="0">
                <a:cs typeface="Nazanin" pitchFamily="2" charset="-78"/>
              </a:rPr>
              <a:t>دکتری </a:t>
            </a:r>
            <a:r>
              <a:rPr lang="fa-IR" sz="1600" dirty="0">
                <a:cs typeface="Nazanin" pitchFamily="2" charset="-78"/>
              </a:rPr>
              <a:t>رشته .... از دانشگاه </a:t>
            </a:r>
            <a:r>
              <a:rPr lang="fa-IR" sz="1600" dirty="0" smtClean="0">
                <a:cs typeface="Nazanin" pitchFamily="2" charset="-78"/>
              </a:rPr>
              <a:t>...</a:t>
            </a:r>
            <a:endParaRPr lang="en-US" sz="1600" dirty="0" smtClean="0">
              <a:cs typeface="Nazanin" pitchFamily="2" charset="-78"/>
            </a:endParaRPr>
          </a:p>
          <a:p>
            <a:pPr>
              <a:buNone/>
            </a:pPr>
            <a:endParaRPr lang="fa-IR" sz="1600" dirty="0" smtClean="0">
              <a:cs typeface="Nazanin" pitchFamily="2" charset="-78"/>
            </a:endParaRPr>
          </a:p>
          <a:p>
            <a:r>
              <a:rPr lang="fa-IR" sz="2000" b="1" dirty="0" smtClean="0">
                <a:cs typeface="B Nazanin" pitchFamily="2" charset="-78"/>
              </a:rPr>
              <a:t>سوابق كاري و پروژه هاي صنعتي (حداکثر 4 مورد با اهمیت بیشتر)</a:t>
            </a:r>
          </a:p>
          <a:p>
            <a:endParaRPr lang="fa-IR" sz="1800" b="1" dirty="0" smtClean="0">
              <a:cs typeface="B Nazanin" pitchFamily="2" charset="-78"/>
            </a:endParaRPr>
          </a:p>
          <a:p>
            <a:pPr marL="109728" indent="0">
              <a:buNone/>
            </a:pPr>
            <a:r>
              <a:rPr lang="fa-IR" sz="2400" dirty="0">
                <a:cs typeface="Nazanin" pitchFamily="2" charset="-78"/>
              </a:rPr>
              <a:t> </a:t>
            </a:r>
            <a:endParaRPr lang="en-US" sz="2400" dirty="0">
              <a:cs typeface="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Nazanin" pitchFamily="2" charset="-78"/>
              </a:rPr>
              <a:t>رزومه اعضا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Nazanin" pitchFamily="2" charset="-78"/>
              </a:rPr>
              <a:t>(نفر سوم تيم كاري)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9600" y="1412776"/>
            <a:ext cx="8229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3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/>
          </p:nvPr>
        </p:nvGraphicFramePr>
        <p:xfrm>
          <a:off x="747187" y="1634092"/>
          <a:ext cx="8111602" cy="2445380"/>
        </p:xfrm>
        <a:graphic>
          <a:graphicData uri="http://schemas.openxmlformats.org/drawingml/2006/table">
            <a:tbl>
              <a:tblPr rtl="1"/>
              <a:tblGrid>
                <a:gridCol w="1613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5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0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802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نام و نام خانوادگی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سمت در واحد فناوری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8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0" y="692696"/>
            <a:ext cx="8715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IranNastaliq" pitchFamily="18" charset="0"/>
                <a:ea typeface="+mn-ea"/>
                <a:cs typeface="B Nazanin" pitchFamily="2" charset="-78"/>
              </a:rPr>
              <a:t>معرفي اعضای همکار هسته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483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sz="4400" dirty="0">
                <a:cs typeface="B Nazanin" pitchFamily="2" charset="-78"/>
              </a:rPr>
              <a:t>معرفي مشاور علمی يا </a:t>
            </a:r>
            <a:r>
              <a:rPr lang="fa-IR" sz="4400" dirty="0" smtClean="0">
                <a:cs typeface="B Nazanin" pitchFamily="2" charset="-78"/>
              </a:rPr>
              <a:t>اقتصادي(اختیاری)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5395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اسکن قرارداد مشاوره یا اقتصادی(اختیاری)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600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000" b="1" dirty="0" smtClean="0">
                <a:cs typeface="B Nazanin" pitchFamily="2" charset="-78"/>
              </a:rPr>
              <a:t>در این قسمت موارد زیر صورت فهرست وار بیان شوند.</a:t>
            </a:r>
          </a:p>
          <a:p>
            <a:pPr>
              <a:buNone/>
            </a:pPr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توصیف طرح و ایده ترجیحا به صورت بلوک دیاگرام، نمودار، نقشه و....</a:t>
            </a:r>
          </a:p>
          <a:p>
            <a:endParaRPr lang="fa-IR" sz="2000" dirty="0" smtClean="0">
              <a:cs typeface="B Nazanin" pitchFamily="2" charset="-78"/>
            </a:endParaRPr>
          </a:p>
          <a:p>
            <a:r>
              <a:rPr lang="fa-IR" sz="2000" dirty="0" smtClean="0">
                <a:cs typeface="B Nazanin" pitchFamily="2" charset="-78"/>
              </a:rPr>
              <a:t>نوآوری طرح در چیست؟ (علمی، فناوری، مزیت منطقه ای، ...)</a:t>
            </a:r>
          </a:p>
          <a:p>
            <a:pPr marL="109728" indent="0">
              <a:buNone/>
            </a:pPr>
            <a:endParaRPr lang="fa-IR" sz="2000" dirty="0">
              <a:cs typeface="B Nazanin" pitchFamily="2" charset="-78"/>
            </a:endParaRPr>
          </a:p>
          <a:p>
            <a:pPr marL="109728" indent="0">
              <a:buNone/>
            </a:pPr>
            <a:endParaRPr lang="fa-IR" sz="2000" dirty="0" smtClean="0">
              <a:cs typeface="B Nazanin" pitchFamily="2" charset="-78"/>
            </a:endParaRPr>
          </a:p>
          <a:p>
            <a:endParaRPr lang="fa-IR" sz="2000" dirty="0">
              <a:cs typeface="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effectLst/>
                <a:latin typeface=" B Nazanin"/>
                <a:cs typeface="B Nazanin" pitchFamily="2" charset="-78"/>
              </a:rPr>
              <a:t>شرح ایده نوآورانه با عنوان ...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effectLst/>
                <a:cs typeface="B Nazanin" pitchFamily="2" charset="-78"/>
              </a:rPr>
              <a:t>(ترجیحا حداکثر در 3 اسلاید)</a:t>
            </a:r>
            <a:endParaRPr lang="fa-IR" sz="3200" dirty="0">
              <a:solidFill>
                <a:schemeClr val="tx1"/>
              </a:solidFill>
              <a:effectLst/>
              <a:latin typeface=" B Nazanin"/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3528" y="1196752"/>
            <a:ext cx="835292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1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latin typeface=" B Nazanin"/>
                <a:cs typeface="B Nazanin" panose="00000400000000000000" pitchFamily="2" charset="-78"/>
              </a:rPr>
              <a:t>اسکن مجوزها یا تاییدیه های اخذ شده(اختیاری)</a:t>
            </a:r>
            <a:endParaRPr lang="fa-IR" dirty="0">
              <a:latin typeface=" B Nazani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3894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789</Words>
  <Application>Microsoft Office PowerPoint</Application>
  <PresentationFormat>On-screen Show (4:3)</PresentationFormat>
  <Paragraphs>237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3" baseType="lpstr">
      <vt:lpstr> B Nazanin</vt:lpstr>
      <vt:lpstr>2  Nazanin</vt:lpstr>
      <vt:lpstr>Arial</vt:lpstr>
      <vt:lpstr>B Nazanin</vt:lpstr>
      <vt:lpstr>B Titr</vt:lpstr>
      <vt:lpstr>B Zar</vt:lpstr>
      <vt:lpstr>Calibri</vt:lpstr>
      <vt:lpstr>IranNastaliq</vt:lpstr>
      <vt:lpstr>Lucida Sans Unicode</vt:lpstr>
      <vt:lpstr>Majalla UI</vt:lpstr>
      <vt:lpstr>MS Mincho</vt:lpstr>
      <vt:lpstr>Nazanin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معرفي مشاور علمی يا اقتصادي(اختیاری)</vt:lpstr>
      <vt:lpstr>اسکن قرارداد مشاوره یا اقتصادی(اختیاری)</vt:lpstr>
      <vt:lpstr>شرح ایده نوآورانه با عنوان ... (ترجیحا حداکثر در 3 اسلاید)</vt:lpstr>
      <vt:lpstr>اسکن مجوزها یا تاییدیه های اخذ شده(اختیاری)</vt:lpstr>
      <vt:lpstr>عكس و يا فيلم نمونه محصول(اختیاری)</vt:lpstr>
      <vt:lpstr>مدل کسب و کار (ترجیحا حداکثر در 4 اسلاید)</vt:lpstr>
      <vt:lpstr>بازار هدف، رقبا، استراتژی رقابتی (ترجیحا حداکثر در5 اسلاید)</vt:lpstr>
      <vt:lpstr>برآورد هزينه های** شرکت (طی 3 سال به صورت جداول جداگانه برای هر سال)</vt:lpstr>
      <vt:lpstr>برآورد هزينه های ** شرکت (طی 3 سال به صورت جداول جداگانه برای هر سال)</vt:lpstr>
      <vt:lpstr>برآورد هزينه های شرکت (طی 3 سال به صورت جداول جداگانه برای هر سال)</vt:lpstr>
      <vt:lpstr>جمع هزينه ها (برای 3 سال)</vt:lpstr>
      <vt:lpstr> سرمایه گذاری های ثابت (طی 3 سال استقرار)  </vt:lpstr>
      <vt:lpstr> سرمایه گذاری های ثابت (طی 3 سال استقرار) </vt:lpstr>
      <vt:lpstr> سرمایه گذاری های ثابت (طی 3 سال استقرار)</vt:lpstr>
      <vt:lpstr>جمع سرمایه گذاری ثابت مورد نیاز </vt:lpstr>
      <vt:lpstr>PowerPoint Presentation</vt:lpstr>
      <vt:lpstr>پیش بینی درآمدزایی*</vt:lpstr>
      <vt:lpstr>نقطه سر به سر</vt:lpstr>
      <vt:lpstr>نقطه سر به سر(ادامه)</vt:lpstr>
      <vt:lpstr>مستندات فروش(اختیاری)</vt:lpstr>
      <vt:lpstr>سایر توانمندی های هسته(اختیاری)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A.R.I</cp:lastModifiedBy>
  <cp:revision>181</cp:revision>
  <cp:lastPrinted>2018-08-27T07:36:50Z</cp:lastPrinted>
  <dcterms:created xsi:type="dcterms:W3CDTF">2014-06-29T05:19:48Z</dcterms:created>
  <dcterms:modified xsi:type="dcterms:W3CDTF">2022-05-28T07:38:42Z</dcterms:modified>
</cp:coreProperties>
</file>